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69" r:id="rId3"/>
    <p:sldId id="341" r:id="rId4"/>
    <p:sldId id="343" r:id="rId5"/>
    <p:sldId id="344" r:id="rId6"/>
    <p:sldId id="345" r:id="rId7"/>
    <p:sldId id="346" r:id="rId8"/>
    <p:sldId id="347" r:id="rId9"/>
    <p:sldId id="348" r:id="rId10"/>
    <p:sldId id="342" r:id="rId11"/>
    <p:sldId id="257" r:id="rId12"/>
    <p:sldId id="366" r:id="rId13"/>
    <p:sldId id="349" r:id="rId14"/>
    <p:sldId id="350" r:id="rId15"/>
    <p:sldId id="355" r:id="rId16"/>
    <p:sldId id="356" r:id="rId17"/>
    <p:sldId id="357" r:id="rId18"/>
    <p:sldId id="358" r:id="rId19"/>
    <p:sldId id="359" r:id="rId20"/>
    <p:sldId id="361" r:id="rId21"/>
    <p:sldId id="362" r:id="rId22"/>
    <p:sldId id="360" r:id="rId23"/>
    <p:sldId id="363" r:id="rId24"/>
    <p:sldId id="364" r:id="rId25"/>
    <p:sldId id="365" r:id="rId26"/>
    <p:sldId id="351" r:id="rId27"/>
    <p:sldId id="352" r:id="rId28"/>
    <p:sldId id="353" r:id="rId29"/>
    <p:sldId id="370" r:id="rId30"/>
    <p:sldId id="375" r:id="rId31"/>
    <p:sldId id="376" r:id="rId32"/>
    <p:sldId id="371" r:id="rId33"/>
    <p:sldId id="372" r:id="rId34"/>
    <p:sldId id="373" r:id="rId35"/>
    <p:sldId id="374" r:id="rId36"/>
    <p:sldId id="367" r:id="rId37"/>
    <p:sldId id="368" r:id="rId38"/>
    <p:sldId id="305" r:id="rId39"/>
    <p:sldId id="297" r:id="rId40"/>
    <p:sldId id="299" r:id="rId41"/>
    <p:sldId id="300" r:id="rId42"/>
    <p:sldId id="298" r:id="rId43"/>
    <p:sldId id="304" r:id="rId44"/>
    <p:sldId id="301" r:id="rId45"/>
    <p:sldId id="303" r:id="rId46"/>
    <p:sldId id="306" r:id="rId47"/>
    <p:sldId id="307" r:id="rId48"/>
    <p:sldId id="308" r:id="rId49"/>
    <p:sldId id="309" r:id="rId50"/>
    <p:sldId id="261" r:id="rId51"/>
    <p:sldId id="310" r:id="rId52"/>
    <p:sldId id="317" r:id="rId53"/>
    <p:sldId id="321" r:id="rId54"/>
    <p:sldId id="266" r:id="rId55"/>
    <p:sldId id="271" r:id="rId56"/>
    <p:sldId id="313" r:id="rId57"/>
    <p:sldId id="314" r:id="rId58"/>
    <p:sldId id="315" r:id="rId59"/>
    <p:sldId id="316" r:id="rId60"/>
    <p:sldId id="318" r:id="rId61"/>
    <p:sldId id="319" r:id="rId62"/>
    <p:sldId id="320" r:id="rId63"/>
    <p:sldId id="324" r:id="rId64"/>
    <p:sldId id="323" r:id="rId65"/>
    <p:sldId id="325" r:id="rId66"/>
    <p:sldId id="377" r:id="rId67"/>
    <p:sldId id="378" r:id="rId68"/>
    <p:sldId id="379" r:id="rId69"/>
    <p:sldId id="380" r:id="rId70"/>
    <p:sldId id="381" r:id="rId71"/>
    <p:sldId id="382" r:id="rId72"/>
    <p:sldId id="383" r:id="rId73"/>
    <p:sldId id="384" r:id="rId74"/>
    <p:sldId id="385" r:id="rId75"/>
    <p:sldId id="386" r:id="rId76"/>
    <p:sldId id="387" r:id="rId77"/>
    <p:sldId id="388" r:id="rId78"/>
    <p:sldId id="389" r:id="rId79"/>
    <p:sldId id="391" r:id="rId80"/>
    <p:sldId id="392" r:id="rId81"/>
    <p:sldId id="395" r:id="rId82"/>
    <p:sldId id="393" r:id="rId83"/>
    <p:sldId id="390" r:id="rId84"/>
    <p:sldId id="394"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1"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1F6668E-4FF1-495F-BA96-221EA1426495}" type="datetimeFigureOut">
              <a:rPr lang="en-US" smtClean="0"/>
              <a:pPr/>
              <a:t>5/10/2017</a:t>
            </a:fld>
            <a:endParaRPr lang="en-JM"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JM"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CD0A1B1-56C2-439D-ABBE-F60EF27CB7CE}" type="slidenum">
              <a:rPr lang="en-JM" smtClean="0"/>
              <a:pPr/>
              <a:t>‹#›</a:t>
            </a:fld>
            <a:endParaRPr lang="en-JM"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p>
            <a:fld id="{FCD0A1B1-56C2-439D-ABBE-F60EF27CB7CE}" type="slidenum">
              <a:rPr lang="en-JM" smtClean="0"/>
              <a:pPr/>
              <a:t>‹#›</a:t>
            </a:fld>
            <a:endParaRPr lang="en-JM"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1F6668E-4FF1-495F-BA96-221EA1426495}" type="datetimeFigureOut">
              <a:rPr lang="en-US" smtClean="0"/>
              <a:pPr/>
              <a:t>5/10/2017</a:t>
            </a:fld>
            <a:endParaRPr lang="en-JM" dirty="0"/>
          </a:p>
        </p:txBody>
      </p:sp>
      <p:sp>
        <p:nvSpPr>
          <p:cNvPr id="5" name="Footer Placeholder 4"/>
          <p:cNvSpPr>
            <a:spLocks noGrp="1"/>
          </p:cNvSpPr>
          <p:nvPr>
            <p:ph type="ftr" sz="quarter" idx="11"/>
          </p:nvPr>
        </p:nvSpPr>
        <p:spPr>
          <a:xfrm>
            <a:off x="457201" y="6248207"/>
            <a:ext cx="5573483" cy="365125"/>
          </a:xfrm>
        </p:spPr>
        <p:txBody>
          <a:bodyPr/>
          <a:lstStyle/>
          <a:p>
            <a:endParaRPr lang="en-JM"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CD0A1B1-56C2-439D-ABBE-F60EF27CB7CE}" type="slidenum">
              <a:rPr lang="en-JM" smtClean="0"/>
              <a:pPr/>
              <a:t>‹#›</a:t>
            </a:fld>
            <a:endParaRPr lang="en-JM"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5" name="Footer Placeholder 4"/>
          <p:cNvSpPr>
            <a:spLocks noGrp="1"/>
          </p:cNvSpPr>
          <p:nvPr>
            <p:ph type="ftr" sz="quarter" idx="11"/>
          </p:nvPr>
        </p:nvSpPr>
        <p:spPr/>
        <p:txBody>
          <a:bodyPr/>
          <a:lstStyle/>
          <a:p>
            <a:endParaRPr lang="en-JM"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CD0A1B1-56C2-439D-ABBE-F60EF27CB7CE}" type="slidenum">
              <a:rPr lang="en-JM" smtClean="0"/>
              <a:pPr/>
              <a:t>‹#›</a:t>
            </a:fld>
            <a:endParaRPr lang="en-JM"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CD0A1B1-56C2-439D-ABBE-F60EF27CB7CE}" type="slidenum">
              <a:rPr lang="en-JM" smtClean="0"/>
              <a:pPr/>
              <a:t>‹#›</a:t>
            </a:fld>
            <a:endParaRPr lang="en-JM" dirty="0"/>
          </a:p>
        </p:txBody>
      </p:sp>
      <p:sp>
        <p:nvSpPr>
          <p:cNvPr id="14" name="Footer Placeholder 13"/>
          <p:cNvSpPr>
            <a:spLocks noGrp="1"/>
          </p:cNvSpPr>
          <p:nvPr>
            <p:ph type="ftr" sz="quarter" idx="12"/>
          </p:nvPr>
        </p:nvSpPr>
        <p:spPr/>
        <p:txBody>
          <a:bodyPr/>
          <a:lstStyle/>
          <a:p>
            <a:endParaRPr lang="en-JM"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1F6668E-4FF1-495F-BA96-221EA1426495}" type="datetimeFigureOut">
              <a:rPr lang="en-US" smtClean="0"/>
              <a:pPr/>
              <a:t>5/10/2017</a:t>
            </a:fld>
            <a:endParaRPr lang="en-JM" dirty="0"/>
          </a:p>
        </p:txBody>
      </p:sp>
      <p:sp>
        <p:nvSpPr>
          <p:cNvPr id="10" name="Slide Number Placeholder 9"/>
          <p:cNvSpPr>
            <a:spLocks noGrp="1"/>
          </p:cNvSpPr>
          <p:nvPr>
            <p:ph type="sldNum" sz="quarter" idx="16"/>
          </p:nvPr>
        </p:nvSpPr>
        <p:spPr/>
        <p:txBody>
          <a:bodyPr rtlCol="0"/>
          <a:lstStyle/>
          <a:p>
            <a:fld id="{FCD0A1B1-56C2-439D-ABBE-F60EF27CB7CE}" type="slidenum">
              <a:rPr lang="en-JM" smtClean="0"/>
              <a:pPr/>
              <a:t>‹#›</a:t>
            </a:fld>
            <a:endParaRPr lang="en-JM" dirty="0"/>
          </a:p>
        </p:txBody>
      </p:sp>
      <p:sp>
        <p:nvSpPr>
          <p:cNvPr id="12" name="Footer Placeholder 11"/>
          <p:cNvSpPr>
            <a:spLocks noGrp="1"/>
          </p:cNvSpPr>
          <p:nvPr>
            <p:ph type="ftr" sz="quarter" idx="17"/>
          </p:nvPr>
        </p:nvSpPr>
        <p:spPr/>
        <p:txBody>
          <a:bodyPr rtlCol="0"/>
          <a:lstStyle/>
          <a:p>
            <a:endParaRPr lang="en-JM"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1F6668E-4FF1-495F-BA96-221EA1426495}" type="datetimeFigureOut">
              <a:rPr lang="en-US" smtClean="0"/>
              <a:pPr/>
              <a:t>5/10/2017</a:t>
            </a:fld>
            <a:endParaRPr lang="en-JM" dirty="0"/>
          </a:p>
        </p:txBody>
      </p:sp>
      <p:sp>
        <p:nvSpPr>
          <p:cNvPr id="12" name="Slide Number Placeholder 11"/>
          <p:cNvSpPr>
            <a:spLocks noGrp="1"/>
          </p:cNvSpPr>
          <p:nvPr>
            <p:ph type="sldNum" sz="quarter" idx="16"/>
          </p:nvPr>
        </p:nvSpPr>
        <p:spPr/>
        <p:txBody>
          <a:bodyPr rtlCol="0"/>
          <a:lstStyle/>
          <a:p>
            <a:fld id="{FCD0A1B1-56C2-439D-ABBE-F60EF27CB7CE}" type="slidenum">
              <a:rPr lang="en-JM" smtClean="0"/>
              <a:pPr/>
              <a:t>‹#›</a:t>
            </a:fld>
            <a:endParaRPr lang="en-JM" dirty="0"/>
          </a:p>
        </p:txBody>
      </p:sp>
      <p:sp>
        <p:nvSpPr>
          <p:cNvPr id="14" name="Footer Placeholder 13"/>
          <p:cNvSpPr>
            <a:spLocks noGrp="1"/>
          </p:cNvSpPr>
          <p:nvPr>
            <p:ph type="ftr" sz="quarter" idx="17"/>
          </p:nvPr>
        </p:nvSpPr>
        <p:spPr/>
        <p:txBody>
          <a:bodyPr rtlCol="0"/>
          <a:lstStyle/>
          <a:p>
            <a:endParaRPr lang="en-JM"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4" name="Footer Placeholder 3"/>
          <p:cNvSpPr>
            <a:spLocks noGrp="1"/>
          </p:cNvSpPr>
          <p:nvPr>
            <p:ph type="ftr" sz="quarter" idx="11"/>
          </p:nvPr>
        </p:nvSpPr>
        <p:spPr/>
        <p:txBody>
          <a:bodyPr/>
          <a:lstStyle/>
          <a:p>
            <a:endParaRPr lang="en-JM"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CD0A1B1-56C2-439D-ABBE-F60EF27CB7CE}" type="slidenum">
              <a:rPr lang="en-JM" smtClean="0"/>
              <a:pPr/>
              <a:t>‹#›</a:t>
            </a:fld>
            <a:endParaRPr lang="en-JM"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3" name="Footer Placeholder 2"/>
          <p:cNvSpPr>
            <a:spLocks noGrp="1"/>
          </p:cNvSpPr>
          <p:nvPr>
            <p:ph type="ftr" sz="quarter" idx="11"/>
          </p:nvPr>
        </p:nvSpPr>
        <p:spPr/>
        <p:txBody>
          <a:bodyPr/>
          <a:lstStyle/>
          <a:p>
            <a:endParaRPr lang="en-JM"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CD0A1B1-56C2-439D-ABBE-F60EF27CB7CE}" type="slidenum">
              <a:rPr lang="en-JM" smtClean="0"/>
              <a:pPr/>
              <a:t>‹#›</a:t>
            </a:fld>
            <a:endParaRPr lang="en-JM"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1F6668E-4FF1-495F-BA96-221EA1426495}" type="datetimeFigureOut">
              <a:rPr lang="en-US" smtClean="0"/>
              <a:pPr/>
              <a:t>5/10/2017</a:t>
            </a:fld>
            <a:endParaRPr lang="en-JM" dirty="0"/>
          </a:p>
        </p:txBody>
      </p:sp>
      <p:sp>
        <p:nvSpPr>
          <p:cNvPr id="6" name="Footer Placeholder 5"/>
          <p:cNvSpPr>
            <a:spLocks noGrp="1"/>
          </p:cNvSpPr>
          <p:nvPr>
            <p:ph type="ftr" sz="quarter" idx="11"/>
          </p:nvPr>
        </p:nvSpPr>
        <p:spPr/>
        <p:txBody>
          <a:bodyPr/>
          <a:lstStyle/>
          <a:p>
            <a:endParaRPr lang="en-JM"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CD0A1B1-56C2-439D-ABBE-F60EF27CB7CE}" type="slidenum">
              <a:rPr lang="en-JM" smtClean="0"/>
              <a:pPr/>
              <a:t>‹#›</a:t>
            </a:fld>
            <a:endParaRPr lang="en-JM"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1F6668E-4FF1-495F-BA96-221EA1426495}" type="datetimeFigureOut">
              <a:rPr lang="en-US" smtClean="0"/>
              <a:pPr/>
              <a:t>5/10/2017</a:t>
            </a:fld>
            <a:endParaRPr lang="en-JM"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CD0A1B1-56C2-439D-ABBE-F60EF27CB7CE}" type="slidenum">
              <a:rPr lang="en-JM" smtClean="0"/>
              <a:pPr/>
              <a:t>‹#›</a:t>
            </a:fld>
            <a:endParaRPr lang="en-JM"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JM"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1F6668E-4FF1-495F-BA96-221EA1426495}" type="datetimeFigureOut">
              <a:rPr lang="en-US" smtClean="0"/>
              <a:pPr/>
              <a:t>5/10/2017</a:t>
            </a:fld>
            <a:endParaRPr lang="en-JM"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JM"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CD0A1B1-56C2-439D-ABBE-F60EF27CB7CE}" type="slidenum">
              <a:rPr lang="en-JM" smtClean="0"/>
              <a:pPr/>
              <a:t>‹#›</a:t>
            </a:fld>
            <a:endParaRPr lang="en-JM"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Subtitle 2"/>
          <p:cNvSpPr>
            <a:spLocks noGrp="1"/>
          </p:cNvSpPr>
          <p:nvPr>
            <p:ph type="subTitle" idx="1"/>
          </p:nvPr>
        </p:nvSpPr>
        <p:spPr/>
        <p:txBody>
          <a:bodyPr/>
          <a:lstStyle/>
          <a:p>
            <a:r>
              <a:rPr lang="en-JM" dirty="0" smtClean="0"/>
              <a:t>Clyde Stewart</a:t>
            </a:r>
            <a:endParaRPr lang="en-JM"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What is an Organisational Structure?</a:t>
            </a:r>
          </a:p>
          <a:p>
            <a:pPr lvl="2" fontAlgn="base"/>
            <a:r>
              <a:rPr lang="en-JM" dirty="0" smtClean="0"/>
              <a:t>Organisational structure is a system used to define a </a:t>
            </a:r>
            <a:r>
              <a:rPr lang="en-JM" i="1" dirty="0" smtClean="0"/>
              <a:t>hierarchy within an organisation</a:t>
            </a:r>
            <a:r>
              <a:rPr lang="en-JM" dirty="0" smtClean="0"/>
              <a:t>. It </a:t>
            </a:r>
            <a:r>
              <a:rPr lang="en-JM" i="1" dirty="0" smtClean="0"/>
              <a:t>identifies each job</a:t>
            </a:r>
            <a:r>
              <a:rPr lang="en-JM" dirty="0" smtClean="0"/>
              <a:t>, its </a:t>
            </a:r>
            <a:r>
              <a:rPr lang="en-JM" i="1" dirty="0" smtClean="0"/>
              <a:t>function and where it reports to within the organisation.</a:t>
            </a:r>
            <a:r>
              <a:rPr lang="en-JM" dirty="0" smtClean="0"/>
              <a:t> This structure is developed to establish how an organisation operates and assists an organisation in obtaining its goals to allow for future growth. The structure is illustrated using an organisational chart.</a:t>
            </a:r>
          </a:p>
          <a:p>
            <a:endParaRPr lang="en-JM"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latin typeface="Aharoni" pitchFamily="2" charset="-79"/>
              <a:cs typeface="Aharoni" pitchFamily="2" charset="-79"/>
            </a:endParaRPr>
          </a:p>
        </p:txBody>
      </p:sp>
      <p:sp>
        <p:nvSpPr>
          <p:cNvPr id="3" name="Content Placeholder 2"/>
          <p:cNvSpPr>
            <a:spLocks noGrp="1"/>
          </p:cNvSpPr>
          <p:nvPr>
            <p:ph sz="quarter" idx="1"/>
          </p:nvPr>
        </p:nvSpPr>
        <p:spPr/>
        <p:txBody>
          <a:bodyPr/>
          <a:lstStyle/>
          <a:p>
            <a:pPr lvl="1">
              <a:buNone/>
            </a:pPr>
            <a:r>
              <a:rPr lang="en-JM" sz="3200" b="1" dirty="0" smtClean="0"/>
              <a:t>Organisational Structure </a:t>
            </a:r>
          </a:p>
          <a:p>
            <a:pPr lvl="1">
              <a:buNone/>
            </a:pPr>
            <a:r>
              <a:rPr lang="en-JM" b="1" dirty="0" smtClean="0"/>
              <a:t>	What is an Organisational Structure?</a:t>
            </a:r>
          </a:p>
          <a:p>
            <a:pPr lvl="2"/>
            <a:r>
              <a:rPr lang="en-JM" dirty="0" smtClean="0"/>
              <a:t>It is </a:t>
            </a:r>
            <a:r>
              <a:rPr lang="en-JM" i="1" dirty="0" smtClean="0"/>
              <a:t>the pattern of relationships among positions</a:t>
            </a:r>
            <a:r>
              <a:rPr lang="en-JM" dirty="0" smtClean="0"/>
              <a:t> in the organisation and </a:t>
            </a:r>
            <a:r>
              <a:rPr lang="en-JM" i="1" dirty="0" smtClean="0"/>
              <a:t>among members of the organisation</a:t>
            </a:r>
          </a:p>
          <a:p>
            <a:pPr lvl="2"/>
            <a:r>
              <a:rPr lang="en-JM" dirty="0" smtClean="0"/>
              <a:t>It allows the </a:t>
            </a:r>
            <a:r>
              <a:rPr lang="en-JM" i="1" dirty="0" smtClean="0"/>
              <a:t>application of process </a:t>
            </a:r>
            <a:r>
              <a:rPr lang="en-JM" dirty="0" smtClean="0"/>
              <a:t>of management</a:t>
            </a:r>
          </a:p>
          <a:p>
            <a:pPr lvl="2"/>
            <a:r>
              <a:rPr lang="en-JM" dirty="0" smtClean="0"/>
              <a:t>It </a:t>
            </a:r>
            <a:r>
              <a:rPr lang="en-JM" i="1" dirty="0" smtClean="0"/>
              <a:t>creates a framework or order and command </a:t>
            </a:r>
            <a:r>
              <a:rPr lang="en-JM" dirty="0" smtClean="0"/>
              <a:t>through which the activities of the organisation can be planned, organised, directed and controlled.</a:t>
            </a:r>
          </a:p>
          <a:p>
            <a:pPr lvl="2"/>
            <a:endParaRPr lang="en-JM"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Why Organisational Structure</a:t>
            </a:r>
            <a:r>
              <a:rPr lang="en-JM" dirty="0" smtClean="0"/>
              <a:t>? There are several objectives: </a:t>
            </a:r>
          </a:p>
          <a:p>
            <a:pPr lvl="2"/>
            <a:r>
              <a:rPr lang="en-JM" dirty="0" smtClean="0"/>
              <a:t>To aid the efficient performance of the organisation </a:t>
            </a:r>
          </a:p>
          <a:p>
            <a:pPr lvl="2"/>
            <a:r>
              <a:rPr lang="en-JM" dirty="0" smtClean="0"/>
              <a:t>To monitor the activities in the organisation  including the accountability areas </a:t>
            </a:r>
          </a:p>
          <a:p>
            <a:pPr lvl="2"/>
            <a:r>
              <a:rPr lang="en-JM" dirty="0" smtClean="0"/>
              <a:t>To coordinate the different parts of the organisation </a:t>
            </a:r>
          </a:p>
          <a:p>
            <a:pPr lvl="2"/>
            <a:r>
              <a:rPr lang="en-JM" dirty="0" smtClean="0"/>
              <a:t>To respond to future demands and developments in the environment</a:t>
            </a:r>
          </a:p>
          <a:p>
            <a:pPr lvl="2"/>
            <a:r>
              <a:rPr lang="en-JM" dirty="0" smtClean="0"/>
              <a:t>To aid the social satisfaction of its members.</a:t>
            </a:r>
          </a:p>
          <a:p>
            <a:endParaRPr lang="en-JM"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b="1" dirty="0" smtClean="0"/>
              <a:t>Categories of Organisational Structures</a:t>
            </a:r>
            <a:r>
              <a:rPr lang="en-JM" dirty="0" smtClean="0"/>
              <a:t>: </a:t>
            </a:r>
          </a:p>
          <a:p>
            <a:pPr lvl="2"/>
            <a:r>
              <a:rPr lang="en-JM" dirty="0" smtClean="0"/>
              <a:t>Organisational Structures fall under two categories: </a:t>
            </a:r>
            <a:r>
              <a:rPr lang="en-JM" b="1" dirty="0" smtClean="0"/>
              <a:t>Mechanistic structures</a:t>
            </a:r>
            <a:r>
              <a:rPr lang="en-JM" dirty="0" smtClean="0"/>
              <a:t> are typified by narrow spans of control; high centralisation, specialisation, and formalisation; as well as by rigid departmentalisation. And the chain of command, whether long or short, is always clear.</a:t>
            </a:r>
          </a:p>
          <a:p>
            <a:pPr lvl="2">
              <a:buNone/>
            </a:pPr>
            <a:endParaRPr lang="en-JM"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b="1" dirty="0" smtClean="0"/>
              <a:t>Categories of Organisational structures:</a:t>
            </a:r>
          </a:p>
          <a:p>
            <a:pPr lvl="2"/>
            <a:r>
              <a:rPr lang="en-JM" b="1" dirty="0" smtClean="0"/>
              <a:t>Organic structures</a:t>
            </a:r>
            <a:r>
              <a:rPr lang="en-JM" dirty="0" smtClean="0"/>
              <a:t> (also known as “flat” structures) are typified by wide spans of control; decentralisation; low specialisation and formalisation; and loose departmentalisation. And the chain of command, whether long or short, can sometimes be difficult to decipher.</a:t>
            </a:r>
          </a:p>
          <a:p>
            <a:pPr lvl="2"/>
            <a:endParaRPr lang="en-JM"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Functional Organizational Structure </a:t>
            </a:r>
            <a:r>
              <a:rPr lang="en-JM" i="1" dirty="0" smtClean="0"/>
              <a:t>is best for smaller companies or those that focus on a single product or service.</a:t>
            </a:r>
            <a:r>
              <a:rPr lang="en-JM" dirty="0" smtClean="0"/>
              <a:t> Not designed to change quickly, functional structure works well in a stable environment where your business strategies are less inclined to need changes or updating. </a:t>
            </a:r>
            <a:r>
              <a:rPr lang="en-JM" i="1" dirty="0" smtClean="0"/>
              <a:t>Functional structures are the most common type of structural design and have evolved from the concept of high specialisation and high control framework. </a:t>
            </a:r>
            <a:endParaRPr lang="en-JM"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r>
              <a:rPr lang="en-JM" b="1" dirty="0" smtClean="0"/>
              <a:t>Functional Organisational Structure</a:t>
            </a:r>
          </a:p>
          <a:p>
            <a:pPr lvl="2"/>
            <a:r>
              <a:rPr lang="en-JM" dirty="0" smtClean="0"/>
              <a:t>A functional organization structure is a hierarchical type of organisation structure wherein </a:t>
            </a:r>
            <a:r>
              <a:rPr lang="en-JM" i="1" dirty="0" smtClean="0"/>
              <a:t>people are grouped as per their area of specialisation</a:t>
            </a:r>
            <a:r>
              <a:rPr lang="en-JM" dirty="0" smtClean="0"/>
              <a:t>. These people are supervised by a functional manager who has expertise in the same field, which helps him to effectively utilise the skills of employees, which ultimately helps him in achieving the organisation’s business objectives.</a:t>
            </a:r>
            <a:endParaRPr lang="en-JM"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Functional Organisational Structure</a:t>
            </a:r>
          </a:p>
          <a:p>
            <a:pPr lvl="2"/>
            <a:r>
              <a:rPr lang="en-JM" b="1" dirty="0" smtClean="0"/>
              <a:t>Advantages:</a:t>
            </a:r>
            <a:r>
              <a:rPr lang="en-JM" dirty="0" smtClean="0"/>
              <a:t> Employees are grouped as per their knowledge and skills, which helps achieve the highest degree of performance.</a:t>
            </a:r>
          </a:p>
          <a:p>
            <a:pPr lvl="2"/>
            <a:r>
              <a:rPr lang="en-JM" dirty="0" smtClean="0"/>
              <a:t>Employees are very skilled and efficient because they are experienced in the same work and hence they perform very well.</a:t>
            </a:r>
          </a:p>
          <a:p>
            <a:pPr lvl="2"/>
            <a:r>
              <a:rPr lang="en-JM" dirty="0" smtClean="0"/>
              <a:t>Their role and responsibility is fixed, which facilitates easy accountability for the work</a:t>
            </a:r>
          </a:p>
          <a:p>
            <a:endParaRPr lang="en-JM"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Functional Organisational Structure</a:t>
            </a:r>
          </a:p>
          <a:p>
            <a:pPr lvl="2"/>
            <a:r>
              <a:rPr lang="en-JM" b="1" dirty="0" smtClean="0"/>
              <a:t>Advantages:</a:t>
            </a:r>
            <a:r>
              <a:rPr lang="en-JM" dirty="0" smtClean="0"/>
              <a:t> The hierarchy is very clear, and employees don’t have to report to multiple bosses. Each employee reports to his functional manager, which reduces the communication channels.</a:t>
            </a:r>
          </a:p>
          <a:p>
            <a:pPr lvl="2"/>
            <a:r>
              <a:rPr lang="en-JM" dirty="0" smtClean="0"/>
              <a:t>There is no duplication of work because each department and each employee has a fixed job responsibility.</a:t>
            </a:r>
          </a:p>
          <a:p>
            <a:pPr lvl="2"/>
            <a:endParaRPr lang="en-JM"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Functional Organisational Structure</a:t>
            </a:r>
          </a:p>
          <a:p>
            <a:pPr lvl="2"/>
            <a:r>
              <a:rPr lang="en-JM" b="1" dirty="0" smtClean="0"/>
              <a:t>Advantages:</a:t>
            </a:r>
            <a:r>
              <a:rPr lang="en-JM" dirty="0" smtClean="0"/>
              <a:t> Employees feel secure, and therefore they perform well without any fear.</a:t>
            </a:r>
          </a:p>
          <a:p>
            <a:pPr lvl="2"/>
            <a:r>
              <a:rPr lang="en-JM" dirty="0" smtClean="0"/>
              <a:t>Since there is a sense of job security, employees tend to be loyal to the organization.</a:t>
            </a:r>
          </a:p>
          <a:p>
            <a:pPr lvl="2"/>
            <a:r>
              <a:rPr lang="en-JM" dirty="0" smtClean="0"/>
              <a:t>Employees have a clear career growth path.</a:t>
            </a:r>
          </a:p>
          <a:p>
            <a:pPr lvl="2"/>
            <a:r>
              <a:rPr lang="en-JM" dirty="0" smtClean="0"/>
              <a:t>Within the department, cooperation and communication is excellent.</a:t>
            </a:r>
          </a:p>
          <a:p>
            <a:pPr lvl="2"/>
            <a:endParaRPr lang="en-JM"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lnSpcReduction="10000"/>
          </a:bodyPr>
          <a:lstStyle/>
          <a:p>
            <a:r>
              <a:rPr lang="en-JM" dirty="0" smtClean="0"/>
              <a:t>Objectives</a:t>
            </a:r>
          </a:p>
          <a:p>
            <a:pPr lvl="1"/>
            <a:r>
              <a:rPr lang="en-JM" sz="2400" dirty="0" smtClean="0"/>
              <a:t>Identify steps for organise departments</a:t>
            </a:r>
          </a:p>
          <a:p>
            <a:pPr lvl="1"/>
            <a:r>
              <a:rPr lang="en-JM" sz="2400" dirty="0" smtClean="0"/>
              <a:t>Discuss the objectives of organisational structures</a:t>
            </a:r>
          </a:p>
          <a:p>
            <a:pPr lvl="1"/>
            <a:r>
              <a:rPr lang="en-JM" sz="2400" dirty="0" smtClean="0"/>
              <a:t>Identify and discuss categories and types of organisational structure</a:t>
            </a:r>
          </a:p>
          <a:p>
            <a:pPr lvl="1"/>
            <a:r>
              <a:rPr lang="en-JM" sz="2400" dirty="0" smtClean="0"/>
              <a:t>Explore the two categories of functions as part of the organisational structure</a:t>
            </a:r>
          </a:p>
          <a:p>
            <a:pPr lvl="1"/>
            <a:r>
              <a:rPr lang="en-JM" sz="2400" dirty="0" smtClean="0"/>
              <a:t>Identify the elements in the design of organisational structure.</a:t>
            </a:r>
          </a:p>
          <a:p>
            <a:pPr lvl="1"/>
            <a:r>
              <a:rPr lang="en-JM" sz="2400" dirty="0" smtClean="0"/>
              <a:t>Explore ways of organising employees  for high </a:t>
            </a:r>
            <a:r>
              <a:rPr lang="en-JM" sz="2400" smtClean="0"/>
              <a:t>level performance.</a:t>
            </a:r>
            <a:endParaRPr lang="en-JM" sz="2400" dirty="0" smtClean="0"/>
          </a:p>
          <a:p>
            <a:pPr lvl="1"/>
            <a:endParaRPr lang="en-JM"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Functional Organisational Structure</a:t>
            </a:r>
          </a:p>
          <a:p>
            <a:pPr lvl="2"/>
            <a:r>
              <a:rPr lang="en-JM" b="1" dirty="0" smtClean="0"/>
              <a:t>Disadvantages: </a:t>
            </a:r>
            <a:r>
              <a:rPr lang="en-JM" dirty="0" smtClean="0"/>
              <a:t>Employees may feel bored due to the monotonous, repeated type of work and may become lazy.</a:t>
            </a:r>
          </a:p>
          <a:p>
            <a:pPr lvl="2"/>
            <a:r>
              <a:rPr lang="en-JM" dirty="0" smtClean="0"/>
              <a:t>The departments have a self-</a:t>
            </a:r>
            <a:r>
              <a:rPr lang="en-JM" dirty="0" err="1" smtClean="0"/>
              <a:t>centered</a:t>
            </a:r>
            <a:r>
              <a:rPr lang="en-JM" dirty="0" smtClean="0"/>
              <a:t> mentality. The functional manager pays more attention to only his department; he usually doesn’t care about other department</a:t>
            </a:r>
          </a:p>
          <a:p>
            <a:pPr lvl="2"/>
            <a:r>
              <a:rPr lang="en-JM" dirty="0" smtClean="0"/>
              <a:t>Communication is not good among the departments, which causes poor inter-department coordination</a:t>
            </a:r>
            <a:endParaRPr lang="en-JM"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r>
              <a:rPr lang="en-JM" b="1" dirty="0" smtClean="0"/>
              <a:t>Functional Organisational Structure</a:t>
            </a:r>
          </a:p>
          <a:p>
            <a:pPr lvl="2"/>
            <a:r>
              <a:rPr lang="en-JM" b="1" dirty="0" smtClean="0"/>
              <a:t>Disadvantages: </a:t>
            </a:r>
            <a:r>
              <a:rPr lang="en-JM" dirty="0" smtClean="0"/>
              <a:t>The functional structure is rigid, and therefore is slow to adapt to changes.</a:t>
            </a:r>
          </a:p>
          <a:p>
            <a:pPr lvl="2"/>
            <a:r>
              <a:rPr lang="en-JM" dirty="0" smtClean="0"/>
              <a:t>Due to bureaucratic hierarchy, delays happen in decision making.</a:t>
            </a:r>
          </a:p>
          <a:p>
            <a:pPr lvl="2"/>
            <a:r>
              <a:rPr lang="en-JM" dirty="0" smtClean="0"/>
              <a:t>When the organization becomes larger, functional areas can become difficult to manage due to their size</a:t>
            </a:r>
          </a:p>
          <a:p>
            <a:pPr lvl="2"/>
            <a:endParaRPr lang="en-JM"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r>
              <a:rPr lang="en-JM" b="1" dirty="0" smtClean="0"/>
              <a:t>Divisional Structure</a:t>
            </a:r>
          </a:p>
          <a:p>
            <a:pPr lvl="2"/>
            <a:r>
              <a:rPr lang="en-JM" dirty="0" smtClean="0"/>
              <a:t>A divisional organisational structure gives a larger business enterprise the ability to segregate large sections of the company's business into </a:t>
            </a:r>
            <a:r>
              <a:rPr lang="en-JM" i="1" dirty="0" smtClean="0"/>
              <a:t>semi-autonomous groups</a:t>
            </a:r>
            <a:r>
              <a:rPr lang="en-JM" dirty="0" smtClean="0"/>
              <a:t>. These groups are mostly self-managed and focused upon a narrow aspect of the company's products or services. </a:t>
            </a:r>
            <a:endParaRPr lang="en-JM"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Divisional Structure</a:t>
            </a:r>
          </a:p>
          <a:p>
            <a:pPr lvl="2"/>
            <a:r>
              <a:rPr lang="en-JM" dirty="0" smtClean="0"/>
              <a:t>A divisional organisational structure usually consists of several parallel teams focusing on a single product or service line. Examples of </a:t>
            </a:r>
            <a:r>
              <a:rPr lang="en-JM" i="1" dirty="0" smtClean="0"/>
              <a:t>a product line </a:t>
            </a:r>
            <a:r>
              <a:rPr lang="en-JM" dirty="0" smtClean="0"/>
              <a:t>are the various car brands under General Motors or Microsoft's software platforms. One example of a </a:t>
            </a:r>
            <a:r>
              <a:rPr lang="en-JM" i="1" dirty="0" smtClean="0"/>
              <a:t>service line </a:t>
            </a:r>
            <a:r>
              <a:rPr lang="en-JM" dirty="0" smtClean="0"/>
              <a:t>is NCB Wealth Management arms. Divisions are more autonomous, each with its own top executive--often a vice president--and typically manage their own hiring, budgeting and advertising. </a:t>
            </a:r>
            <a:endParaRPr lang="en-JM"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Divisional Structure</a:t>
            </a:r>
          </a:p>
          <a:p>
            <a:pPr lvl="2"/>
            <a:r>
              <a:rPr lang="en-JM" b="1" dirty="0" smtClean="0"/>
              <a:t>Advantages:</a:t>
            </a:r>
            <a:r>
              <a:rPr lang="en-JM" dirty="0" smtClean="0"/>
              <a:t> Divisions work well because they allow a team to focus upon a single product or service, with a leadership structure that supports its major strategic objectives. </a:t>
            </a:r>
          </a:p>
          <a:p>
            <a:pPr lvl="2"/>
            <a:r>
              <a:rPr lang="en-JM" dirty="0" smtClean="0"/>
              <a:t>Having its own president or vice president makes it more likely the division will receive the resources it needs from the company. Also, a division's focus allows it to build a common culture and esprit de corps that contributes both to higher morale and a better knowledge of the division's portfolio. </a:t>
            </a:r>
            <a:endParaRPr lang="en-JM"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Divisional Structure</a:t>
            </a:r>
          </a:p>
          <a:p>
            <a:pPr lvl="2"/>
            <a:r>
              <a:rPr lang="en-JM" b="1" dirty="0" smtClean="0"/>
              <a:t>Disadvantages: </a:t>
            </a:r>
            <a:r>
              <a:rPr lang="en-JM" dirty="0" smtClean="0"/>
              <a:t>A company comprised of competing divisions may allow office politics instead of sound strategic thinking to affect its view on such matters as allocation of company resources. Thus, one division will sometimes act to undermine another. </a:t>
            </a:r>
          </a:p>
          <a:p>
            <a:pPr lvl="2"/>
            <a:r>
              <a:rPr lang="en-JM" dirty="0" smtClean="0"/>
              <a:t>Divisions can bring compartmentalization that can lead to incompatibilities. For example,  Microsoft's divisional structure contributed to a situation where its own products were incompatible across internal business units.</a:t>
            </a:r>
            <a:endParaRPr lang="en-JM"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Bureaucratic Structure: </a:t>
            </a:r>
            <a:r>
              <a:rPr lang="en-JM" dirty="0" smtClean="0"/>
              <a:t>The Webster dictionary's definition of a hierarchy is, “a system in which people or things are placed in a series of levels with different importance or status”.</a:t>
            </a:r>
          </a:p>
          <a:p>
            <a:pPr lvl="1"/>
            <a:r>
              <a:rPr lang="en-JM" dirty="0" smtClean="0"/>
              <a:t>Hierarchy describes reporting levels and the status of people in the structure. </a:t>
            </a:r>
          </a:p>
          <a:p>
            <a:endParaRPr lang="en-JM"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Bureaucratic Structure: </a:t>
            </a:r>
            <a:r>
              <a:rPr lang="en-JM" dirty="0" smtClean="0"/>
              <a:t>The hierarchical organisation structure is pyramid-shaped. At the top of the pyramid is one person with a small number of people reporting to them. These staff members have others who report to them. The number of people at each level increases as you move down the structure.</a:t>
            </a:r>
            <a:endParaRPr lang="en-JM"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Bureaucratic Structure</a:t>
            </a:r>
          </a:p>
          <a:p>
            <a:pPr lvl="2"/>
            <a:r>
              <a:rPr lang="en-JM" b="1" dirty="0" smtClean="0"/>
              <a:t>Advantages of hierarchical structure-</a:t>
            </a:r>
            <a:r>
              <a:rPr lang="en-JM" dirty="0" smtClean="0"/>
              <a:t>A hierarchical structure has clear reporting lines. It is easy to see what each team is called, the size of the team, and how teams relate to each other.</a:t>
            </a:r>
          </a:p>
          <a:p>
            <a:pPr lvl="2"/>
            <a:r>
              <a:rPr lang="en-JM" b="1" dirty="0" smtClean="0"/>
              <a:t>Disadvantages of hierarchical structure </a:t>
            </a:r>
            <a:r>
              <a:rPr lang="en-JM" sz="2000" b="1" dirty="0" smtClean="0"/>
              <a:t>-</a:t>
            </a:r>
            <a:r>
              <a:rPr lang="en-JM" dirty="0" smtClean="0"/>
              <a:t>People can feel stuck and miss opportunities for cooperation. This can limit individuals and the organisation.</a:t>
            </a:r>
          </a:p>
          <a:p>
            <a:pPr lvl="2"/>
            <a:endParaRPr lang="en-JM"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Matrix Structure</a:t>
            </a:r>
          </a:p>
          <a:p>
            <a:pPr lvl="2" fontAlgn="base"/>
            <a:r>
              <a:rPr lang="en-JM" dirty="0" smtClean="0"/>
              <a:t>A matrix organisation structure is usually defined as one where there are multiple reporting lines – that is, people have more than one formal boss. </a:t>
            </a:r>
          </a:p>
          <a:p>
            <a:pPr lvl="2" fontAlgn="base"/>
            <a:r>
              <a:rPr lang="en-JM" dirty="0" smtClean="0"/>
              <a:t>Strictly speaking, </a:t>
            </a:r>
            <a:r>
              <a:rPr lang="en-JM" b="1" dirty="0" smtClean="0"/>
              <a:t>matrix management</a:t>
            </a:r>
            <a:r>
              <a:rPr lang="en-JM" dirty="0" smtClean="0"/>
              <a:t> is the practice of managing individuals with more than one reporting line but it is also commonly used to describe managing cross functional, cross business group and other forms of working that cross the traditional vertical business units – often silos - of function and geography.</a:t>
            </a:r>
            <a:endParaRPr lang="en-JM" b="1" dirty="0" smtClean="0"/>
          </a:p>
          <a:p>
            <a:endParaRPr lang="en-JM"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What does Organising Effective Departments   Mean? </a:t>
            </a:r>
          </a:p>
          <a:p>
            <a:pPr lvl="1"/>
            <a:r>
              <a:rPr lang="en-JM" dirty="0" smtClean="0"/>
              <a:t>To organise effective departments or organisations for that matter, we are engaging in an effort that is designed to deliver results to internal customers and external customers in a timely manner, and that management and employees are responsible for outputs.</a:t>
            </a:r>
          </a:p>
          <a:p>
            <a:pPr>
              <a:buNone/>
            </a:pPr>
            <a:endParaRPr lang="en-JM"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Matrix Structure</a:t>
            </a:r>
          </a:p>
          <a:p>
            <a:pPr lvl="2"/>
            <a:r>
              <a:rPr lang="en-JM" dirty="0" smtClean="0"/>
              <a:t>A matrix type of organisational structure combines the traditional departments seen in functional structures with project teams. In a matrix structure, individuals work across teams and projects as well as within their own department or function.</a:t>
            </a:r>
          </a:p>
          <a:p>
            <a:pPr lvl="2"/>
            <a:r>
              <a:rPr lang="en-JM" i="1" dirty="0" smtClean="0"/>
              <a:t>For example, </a:t>
            </a:r>
            <a:r>
              <a:rPr lang="en-JM" dirty="0" smtClean="0"/>
              <a:t>a project or task team established to develop a new product might include engineers and design specialists as well as those with marketing, financial, personnel and production skills.</a:t>
            </a:r>
          </a:p>
          <a:p>
            <a:endParaRPr lang="en-JM"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sz="2800" b="1" dirty="0" smtClean="0"/>
              <a:t>Matrix Structure</a:t>
            </a:r>
          </a:p>
          <a:p>
            <a:pPr lvl="2"/>
            <a:r>
              <a:rPr lang="en-JM" sz="2800" dirty="0" smtClean="0"/>
              <a:t>These teams can be temporary or permanent depending on the tasks they are asked to complete. Each team member can find himself/herself with two managers - their normal functional manager as well as the team leader of the project.</a:t>
            </a:r>
            <a:endParaRPr lang="en-JM"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r>
              <a:rPr lang="en-JM" b="1" dirty="0" smtClean="0"/>
              <a:t>Matrix Structure</a:t>
            </a:r>
          </a:p>
          <a:p>
            <a:pPr lvl="2"/>
            <a:r>
              <a:rPr lang="en-JM" sz="2800" b="1" dirty="0" smtClean="0"/>
              <a:t>Advantages: </a:t>
            </a:r>
            <a:r>
              <a:rPr lang="en-JM" sz="2800" dirty="0" smtClean="0"/>
              <a:t>Resources can be used efficiently, since experts and equipment can be shared across projects.</a:t>
            </a:r>
          </a:p>
          <a:p>
            <a:pPr lvl="2"/>
            <a:r>
              <a:rPr lang="en-JM" sz="2800" dirty="0" smtClean="0"/>
              <a:t>Products and projects are formally coordinated across functional departments.</a:t>
            </a:r>
          </a:p>
          <a:p>
            <a:pPr lvl="2"/>
            <a:r>
              <a:rPr lang="en-JM" sz="2800" dirty="0" smtClean="0"/>
              <a:t>Information flows both across and up through the organization.</a:t>
            </a:r>
          </a:p>
          <a:p>
            <a:pPr lvl="1"/>
            <a:endParaRPr lang="en-JM" b="1" dirty="0" smtClean="0"/>
          </a:p>
          <a:p>
            <a:endParaRPr lang="en-JM"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lnSpcReduction="10000"/>
          </a:bodyPr>
          <a:lstStyle/>
          <a:p>
            <a:pPr marL="342900" lvl="1" indent="-342900">
              <a:buFont typeface="Arial" pitchFamily="34" charset="0"/>
              <a:buChar char="•"/>
            </a:pPr>
            <a:r>
              <a:rPr lang="en-JM" sz="3200" b="1" dirty="0" smtClean="0"/>
              <a:t>Organisational Structure </a:t>
            </a:r>
          </a:p>
          <a:p>
            <a:pPr lvl="1"/>
            <a:r>
              <a:rPr lang="en-JM" sz="2800" b="1" dirty="0" smtClean="0"/>
              <a:t>Matrix Structure</a:t>
            </a:r>
          </a:p>
          <a:p>
            <a:pPr lvl="2"/>
            <a:r>
              <a:rPr lang="en-JM" sz="2800" dirty="0" smtClean="0"/>
              <a:t>Employees are in contact with many people, which helps with sharing of information and can speed the decision process.</a:t>
            </a:r>
          </a:p>
          <a:p>
            <a:pPr lvl="2"/>
            <a:r>
              <a:rPr lang="en-JM" sz="2800" dirty="0" smtClean="0"/>
              <a:t>Employees have to work autonomously and do some self-management between their competing bosses; this can enhance motivation and decision making in employees who enjoy it</a:t>
            </a:r>
            <a:br>
              <a:rPr lang="en-JM" sz="2800" dirty="0" smtClean="0"/>
            </a:br>
            <a:endParaRPr lang="en-JM" sz="2800" dirty="0" smtClean="0"/>
          </a:p>
          <a:p>
            <a:endParaRPr lang="en-JM"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lnSpcReduction="10000"/>
          </a:bodyPr>
          <a:lstStyle/>
          <a:p>
            <a:pPr marL="342900" lvl="1" indent="-342900">
              <a:buFont typeface="Arial" pitchFamily="34" charset="0"/>
              <a:buChar char="•"/>
            </a:pPr>
            <a:r>
              <a:rPr lang="en-JM" sz="3200" b="1" dirty="0" smtClean="0"/>
              <a:t>Organisational Structure </a:t>
            </a:r>
          </a:p>
          <a:p>
            <a:pPr lvl="1"/>
            <a:r>
              <a:rPr lang="en-JM" sz="2800" b="1" dirty="0" smtClean="0"/>
              <a:t>Matrix Structure</a:t>
            </a:r>
          </a:p>
          <a:p>
            <a:pPr lvl="2"/>
            <a:r>
              <a:rPr lang="en-JM" sz="2800" b="1" dirty="0" smtClean="0"/>
              <a:t>Disadvantages: </a:t>
            </a:r>
            <a:r>
              <a:rPr lang="en-JM" sz="2800" dirty="0" smtClean="0"/>
              <a:t>Members of project teams may have divided loyalties as they report to two line managers. Equally, this scenario can put project team members under a heavy pressure of work.</a:t>
            </a:r>
          </a:p>
          <a:p>
            <a:pPr lvl="2"/>
            <a:r>
              <a:rPr lang="en-JM" sz="2800" dirty="0" smtClean="0"/>
              <a:t>There </a:t>
            </a:r>
            <a:r>
              <a:rPr lang="en-JM" sz="2800" dirty="0" smtClean="0"/>
              <a:t>may not be a clear line of accountability for project teams given the complex nature of matrix structures.</a:t>
            </a:r>
          </a:p>
          <a:p>
            <a:pPr lvl="2"/>
            <a:r>
              <a:rPr lang="en-JM" sz="2800" dirty="0" smtClean="0"/>
              <a:t>Difficult to co-ordinate</a:t>
            </a:r>
          </a:p>
          <a:p>
            <a:endParaRPr lang="en-JM"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sz="2800" b="1" dirty="0" smtClean="0"/>
              <a:t>Matrix Structure</a:t>
            </a:r>
          </a:p>
          <a:p>
            <a:pPr lvl="2"/>
            <a:r>
              <a:rPr lang="en-JM" sz="2800" b="1" dirty="0" smtClean="0"/>
              <a:t>Disadvantages: </a:t>
            </a:r>
            <a:r>
              <a:rPr lang="en-JM" sz="2800" dirty="0" smtClean="0"/>
              <a:t>It takes time for matrix team members to get used to working in this kind of structure</a:t>
            </a:r>
          </a:p>
          <a:p>
            <a:pPr lvl="2"/>
            <a:r>
              <a:rPr lang="en-JM" sz="2800" dirty="0" smtClean="0"/>
              <a:t>Team members may neglect their functional responsibilities</a:t>
            </a:r>
          </a:p>
          <a:p>
            <a:pPr lvl="2"/>
            <a:endParaRPr lang="en-JM"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dirty="0" smtClean="0"/>
              <a:t>In organisational structures there are two categories of functions:</a:t>
            </a:r>
          </a:p>
          <a:p>
            <a:pPr lvl="2"/>
            <a:r>
              <a:rPr lang="en-JM" b="1" dirty="0" smtClean="0"/>
              <a:t>Line Functions</a:t>
            </a:r>
            <a:r>
              <a:rPr lang="en-JM" b="1" i="1" dirty="0" smtClean="0"/>
              <a:t>: </a:t>
            </a:r>
            <a:r>
              <a:rPr lang="en-JM" dirty="0" smtClean="0"/>
              <a:t>These are the basic activities of the organisation related to the actual completion of the production process and directed towards specific and definable results. Examples of Line functions are: developing a good/service,  marketing the good/service,  financing the organisation</a:t>
            </a:r>
          </a:p>
          <a:p>
            <a:pPr lvl="2"/>
            <a:endParaRPr lang="en-JM"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1" indent="-342900">
              <a:buFont typeface="Arial" pitchFamily="34" charset="0"/>
              <a:buChar char="•"/>
            </a:pPr>
            <a:r>
              <a:rPr lang="en-JM" sz="3200" b="1" dirty="0" smtClean="0"/>
              <a:t>Organisational Structure </a:t>
            </a:r>
          </a:p>
          <a:p>
            <a:pPr lvl="1"/>
            <a:r>
              <a:rPr lang="en-JM" sz="2800" dirty="0" smtClean="0"/>
              <a:t>In organisational structures there are two categories of functions:</a:t>
            </a:r>
          </a:p>
          <a:p>
            <a:pPr lvl="2"/>
            <a:r>
              <a:rPr lang="en-JM" sz="2800" b="1" dirty="0" smtClean="0"/>
              <a:t>Staff Functions</a:t>
            </a:r>
            <a:r>
              <a:rPr lang="en-JM" sz="2800" dirty="0" smtClean="0"/>
              <a:t>:  Supportive of the line functions. These are employees who are not directly involved in  product creation or engaged in the actual service delivery. </a:t>
            </a:r>
            <a:r>
              <a:rPr lang="en-JM" sz="2800" dirty="0" err="1" smtClean="0"/>
              <a:t>the</a:t>
            </a:r>
            <a:r>
              <a:rPr lang="en-JM" sz="2800" dirty="0" smtClean="0"/>
              <a:t> actual </a:t>
            </a:r>
          </a:p>
          <a:p>
            <a:pPr lvl="2"/>
            <a:r>
              <a:rPr lang="en-JM" sz="2800" dirty="0" smtClean="0"/>
              <a:t>Examples of this are – Human Resource Management, Public Relations, registry personnel</a:t>
            </a:r>
          </a:p>
          <a:p>
            <a:pPr lvl="2"/>
            <a:endParaRPr lang="en-JM" dirty="0" smtClean="0"/>
          </a:p>
          <a:p>
            <a:endParaRPr lang="en-JM"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lvl="1">
              <a:buNone/>
            </a:pPr>
            <a:r>
              <a:rPr lang="en-JM" sz="3200" b="1" dirty="0" smtClean="0"/>
              <a:t>Organisational Structure </a:t>
            </a:r>
          </a:p>
          <a:p>
            <a:pPr lvl="1"/>
            <a:r>
              <a:rPr lang="en-JM" b="1" dirty="0" smtClean="0"/>
              <a:t>Six Elements of Organisational Structure</a:t>
            </a:r>
          </a:p>
          <a:p>
            <a:pPr lvl="2"/>
            <a:r>
              <a:rPr lang="en-JM" sz="2800" b="1" dirty="0" smtClean="0"/>
              <a:t>O</a:t>
            </a:r>
            <a:r>
              <a:rPr lang="en-JM" sz="2800" dirty="0" smtClean="0"/>
              <a:t>rganisational design is engaged when managers develop or change an organisation's structure. Organisational Design is a process that involves decisions about the following six key elements</a:t>
            </a:r>
            <a:r>
              <a:rPr lang="en-JM" dirty="0" smtClean="0"/>
              <a:t>:</a:t>
            </a:r>
            <a:endParaRPr lang="en-JM"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pPr marL="342900" lvl="1" indent="-342900">
              <a:buFont typeface="Arial" pitchFamily="34" charset="0"/>
              <a:buChar char="•"/>
            </a:pPr>
            <a:r>
              <a:rPr lang="en-JM" sz="3200" b="1" dirty="0" smtClean="0"/>
              <a:t>Organisational Structure </a:t>
            </a:r>
          </a:p>
          <a:p>
            <a:pPr lvl="1">
              <a:buNone/>
            </a:pPr>
            <a:r>
              <a:rPr lang="en-JM" b="1" dirty="0" smtClean="0"/>
              <a:t>1) Departmentalisation</a:t>
            </a:r>
            <a:endParaRPr lang="en-JM" dirty="0" smtClean="0"/>
          </a:p>
          <a:p>
            <a:pPr lvl="2">
              <a:buNone/>
            </a:pPr>
            <a:r>
              <a:rPr lang="en-JM" b="1" dirty="0" smtClean="0"/>
              <a:t>	</a:t>
            </a:r>
            <a:r>
              <a:rPr lang="en-JM" dirty="0" smtClean="0"/>
              <a:t>Departmentalisation involves dividing an organisation into different departments, which perform tasks according to the departments' specialisations in the organisation. Departmentalisation as a means of structuring an organisation can be found in both public and private organisations. An organisation can structure itself into departments in the following ways.</a:t>
            </a:r>
          </a:p>
          <a:p>
            <a:pPr lvl="1"/>
            <a:endParaRPr lang="en-JM"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Steps for Organising Departments</a:t>
            </a:r>
          </a:p>
          <a:p>
            <a:pPr lvl="1"/>
            <a:r>
              <a:rPr lang="en-JM" b="1" dirty="0" smtClean="0"/>
              <a:t>Define your Department’s Value Proposition</a:t>
            </a:r>
          </a:p>
          <a:p>
            <a:pPr lvl="2"/>
            <a:r>
              <a:rPr lang="en-JM" dirty="0" smtClean="0"/>
              <a:t>Most companies have defined  Vision and Mission statements while other organisations do  include value statements, which have trickled down to various departments. Here is a useful process for defining a value proposition. </a:t>
            </a:r>
            <a:r>
              <a:rPr lang="en-JM" b="1" i="1" dirty="0" smtClean="0"/>
              <a:t>The value proposition is the intersection of the answer to three critical questions:  What are we passionate about?  What are we “best” at?  What drives our economic engine? </a:t>
            </a:r>
            <a:endParaRPr lang="en-JM" b="1" i="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r>
              <a:rPr lang="en-JM" b="1" i="1" dirty="0" smtClean="0"/>
              <a:t> </a:t>
            </a:r>
          </a:p>
          <a:p>
            <a:pPr lvl="1">
              <a:buNone/>
            </a:pPr>
            <a:r>
              <a:rPr lang="en-JM" b="1" dirty="0" smtClean="0"/>
              <a:t>1) Departmentalisation</a:t>
            </a:r>
            <a:r>
              <a:rPr lang="en-JM" dirty="0" smtClean="0"/>
              <a:t>:  There are five types </a:t>
            </a:r>
          </a:p>
          <a:p>
            <a:pPr lvl="2">
              <a:buNone/>
            </a:pPr>
            <a:r>
              <a:rPr lang="en-JM" b="1" dirty="0" smtClean="0"/>
              <a:t>   (a) Functional Departmentalization: </a:t>
            </a:r>
            <a:r>
              <a:rPr lang="en-JM" dirty="0" smtClean="0"/>
              <a:t>-In functional departmentalization, an organization is organized into departments based upon the respective functions each performs for the organization. For example, a manufacturing company may create a production department, sales and marketing department, an accounting department, and a human resources department. </a:t>
            </a:r>
          </a:p>
          <a:p>
            <a:pPr lvl="2"/>
            <a:endParaRPr lang="en-JM"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r>
              <a:rPr lang="en-JM" b="1" i="1" dirty="0" smtClean="0"/>
              <a:t> </a:t>
            </a:r>
          </a:p>
          <a:p>
            <a:pPr lvl="1">
              <a:buNone/>
            </a:pPr>
            <a:r>
              <a:rPr lang="en-JM" b="1" dirty="0" smtClean="0"/>
              <a:t>1) Departmentalisation</a:t>
            </a:r>
            <a:r>
              <a:rPr lang="en-JM" dirty="0" smtClean="0"/>
              <a:t>:</a:t>
            </a:r>
          </a:p>
          <a:p>
            <a:pPr lvl="2"/>
            <a:r>
              <a:rPr lang="en-JM" sz="2800" dirty="0" smtClean="0"/>
              <a:t>Functional departmentalisation may be advantageous because it can increase efficiency and expertise since all related activities are performed in one place by one group of people that specialize in that activity.</a:t>
            </a:r>
          </a:p>
          <a:p>
            <a:pPr lvl="2"/>
            <a:endParaRPr lang="en-JM"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r>
              <a:rPr lang="en-JM" b="1" i="1" dirty="0" smtClean="0"/>
              <a:t> </a:t>
            </a:r>
          </a:p>
          <a:p>
            <a:pPr lvl="1">
              <a:buNone/>
            </a:pPr>
            <a:r>
              <a:rPr lang="en-JM" b="1" dirty="0" smtClean="0"/>
              <a:t>	Departmentalisation</a:t>
            </a:r>
            <a:r>
              <a:rPr lang="en-JM" dirty="0" smtClean="0"/>
              <a:t>:</a:t>
            </a:r>
          </a:p>
          <a:p>
            <a:pPr lvl="2">
              <a:buNone/>
            </a:pPr>
            <a:r>
              <a:rPr lang="en-JM" sz="2800" b="1" dirty="0" smtClean="0"/>
              <a:t>   (b) Product: jobs are grouped by product line. In this approach, each major product area is placed under the authority of a manager who’s a specialist in, and is responsible for, everything having to do with that product line.</a:t>
            </a:r>
          </a:p>
          <a:p>
            <a:pPr lvl="2">
              <a:buNone/>
            </a:pPr>
            <a:r>
              <a:rPr lang="en-JM" sz="2800" b="1" dirty="0" smtClean="0"/>
              <a:t>   </a:t>
            </a:r>
          </a:p>
          <a:p>
            <a:pPr lvl="2"/>
            <a:endParaRPr lang="en-JM" sz="2800" dirty="0" smtClean="0"/>
          </a:p>
          <a:p>
            <a:pPr lvl="2"/>
            <a:endParaRPr lang="en-JM"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r>
              <a:rPr lang="en-JM" b="1" i="1" dirty="0" smtClean="0"/>
              <a:t> </a:t>
            </a:r>
          </a:p>
          <a:p>
            <a:pPr lvl="1">
              <a:buNone/>
            </a:pPr>
            <a:r>
              <a:rPr lang="en-JM" b="1" dirty="0" smtClean="0"/>
              <a:t>	Departmentalisation</a:t>
            </a:r>
            <a:r>
              <a:rPr lang="en-JM" dirty="0" smtClean="0"/>
              <a:t>:</a:t>
            </a:r>
          </a:p>
          <a:p>
            <a:pPr lvl="2">
              <a:buNone/>
            </a:pPr>
            <a:r>
              <a:rPr lang="en-JM" b="1" dirty="0" smtClean="0"/>
              <a:t>    (c) Process Departmentalisation: </a:t>
            </a:r>
            <a:r>
              <a:rPr lang="en-JM" dirty="0" smtClean="0"/>
              <a:t>In process departmentalisation, departments are separated based on their role in a production process. Best example of process departmentalisation can be seen in a textile mill where we may have a spinning department, weaving department, dyeing department, printing department, etc. Here, inside a textile mill, all activities, which are directly or indirectly related with spinning are grouped together to make a spinning department.</a:t>
            </a:r>
          </a:p>
          <a:p>
            <a:endParaRPr lang="en-JM"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fontScale="92500" lnSpcReduction="20000"/>
          </a:bodyPr>
          <a:lstStyle/>
          <a:p>
            <a:r>
              <a:rPr lang="en-JM" sz="3500" b="1" dirty="0" smtClean="0"/>
              <a:t>Organisational Structure</a:t>
            </a:r>
            <a:r>
              <a:rPr lang="en-JM" sz="3500" b="1" i="1" dirty="0" smtClean="0"/>
              <a:t> </a:t>
            </a:r>
          </a:p>
          <a:p>
            <a:pPr lvl="1">
              <a:buNone/>
            </a:pPr>
            <a:r>
              <a:rPr lang="en-JM" sz="3000" b="1" dirty="0" smtClean="0"/>
              <a:t>1) Departmentalisation</a:t>
            </a:r>
            <a:r>
              <a:rPr lang="en-JM" sz="3000" dirty="0" smtClean="0"/>
              <a:t>: </a:t>
            </a:r>
          </a:p>
          <a:p>
            <a:pPr lvl="2">
              <a:buNone/>
            </a:pPr>
            <a:r>
              <a:rPr lang="en-JM" sz="3200" dirty="0" smtClean="0"/>
              <a:t>   </a:t>
            </a:r>
            <a:r>
              <a:rPr lang="en-JM" sz="3000" dirty="0" smtClean="0"/>
              <a:t>(d) Geographic:</a:t>
            </a:r>
            <a:r>
              <a:rPr lang="en-JM" sz="3200" dirty="0" smtClean="0"/>
              <a:t> In</a:t>
            </a:r>
            <a:r>
              <a:rPr lang="en-JM" sz="2900" dirty="0" smtClean="0"/>
              <a:t> geographic departmentalisation, an organisation is organized along geographic lines. This is often a good idea for large multinational firms with offices around the world. All activities related to the organisation's activities in each region are handled by a department in that region.</a:t>
            </a:r>
          </a:p>
          <a:p>
            <a:pPr>
              <a:buNone/>
            </a:pPr>
            <a:r>
              <a:rPr lang="en-JM" sz="3600" dirty="0" smtClean="0"/>
              <a:t/>
            </a:r>
            <a:br>
              <a:rPr lang="en-JM" sz="3600" dirty="0" smtClean="0"/>
            </a:br>
            <a:endParaRPr lang="en-JM" sz="36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r>
              <a:rPr lang="en-JM" b="1" i="1" dirty="0" smtClean="0"/>
              <a:t> </a:t>
            </a:r>
          </a:p>
          <a:p>
            <a:pPr lvl="1">
              <a:buNone/>
            </a:pPr>
            <a:r>
              <a:rPr lang="en-JM" b="1" dirty="0" smtClean="0"/>
              <a:t>	Departmentalisation:</a:t>
            </a:r>
          </a:p>
          <a:p>
            <a:pPr lvl="2">
              <a:buNone/>
            </a:pPr>
            <a:r>
              <a:rPr lang="en-JM" b="1" dirty="0" smtClean="0"/>
              <a:t>   (e) Customer Departmentalisation -</a:t>
            </a:r>
            <a:r>
              <a:rPr lang="en-JM" dirty="0" smtClean="0"/>
              <a:t> Grouping activities on the basis of common customers or types of customers. Jobs may be grouped according to the type of customer served by the organization. The assumption is that customers in each department have a common set of problems and needs that can best be met by specialists</a:t>
            </a:r>
          </a:p>
          <a:p>
            <a:pPr>
              <a:buNone/>
            </a:pPr>
            <a:r>
              <a:rPr lang="en-JM" dirty="0" smtClean="0"/>
              <a:t/>
            </a:r>
            <a:br>
              <a:rPr lang="en-JM" dirty="0" smtClean="0"/>
            </a:br>
            <a:endParaRPr lang="en-JM"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r>
              <a:rPr lang="en-JM" b="1" i="1" dirty="0" smtClean="0"/>
              <a:t> </a:t>
            </a:r>
          </a:p>
          <a:p>
            <a:pPr lvl="1">
              <a:buNone/>
            </a:pPr>
            <a:r>
              <a:rPr lang="en-JM" dirty="0" smtClean="0"/>
              <a:t>(2) </a:t>
            </a:r>
            <a:r>
              <a:rPr lang="en-JM" b="1" dirty="0" smtClean="0"/>
              <a:t>Work Specialisation</a:t>
            </a:r>
            <a:r>
              <a:rPr lang="en-JM" dirty="0" smtClean="0"/>
              <a:t/>
            </a:r>
            <a:br>
              <a:rPr lang="en-JM" dirty="0" smtClean="0"/>
            </a:br>
            <a:r>
              <a:rPr lang="en-JM" dirty="0" smtClean="0"/>
              <a:t>Describes the degree to which tasks in an organisation are divided into separate jobs. The main idea of this organizational design is that an entire job is not done by one individual. It is broken down into steps, and a different person completes each step. Individual employees specialise in doing part of an activity rather than the entire activity.</a:t>
            </a:r>
            <a:br>
              <a:rPr lang="en-JM" dirty="0" smtClean="0"/>
            </a:br>
            <a:endParaRPr lang="en-JM"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 Organisational Structure</a:t>
            </a:r>
            <a:r>
              <a:rPr lang="en-JM" b="1" i="1" dirty="0" smtClean="0"/>
              <a:t> </a:t>
            </a:r>
          </a:p>
          <a:p>
            <a:pPr lvl="1">
              <a:buNone/>
            </a:pPr>
            <a:r>
              <a:rPr lang="en-JM" b="1" dirty="0" smtClean="0"/>
              <a:t>(3) Chain of command </a:t>
            </a:r>
            <a:r>
              <a:rPr lang="en-JM" dirty="0" smtClean="0"/>
              <a:t/>
            </a:r>
            <a:br>
              <a:rPr lang="en-JM" dirty="0" smtClean="0"/>
            </a:br>
            <a:r>
              <a:rPr lang="en-JM" dirty="0" smtClean="0"/>
              <a:t>It is defined as a continuous line of authority that extends from upper organisational levels to the lowest levels and clarifies who reports to whom. There are three important concepts attached to this theory:</a:t>
            </a:r>
            <a:endParaRPr lang="en-JM"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r>
              <a:rPr lang="en-JM" b="1" i="1" dirty="0" smtClean="0"/>
              <a:t> </a:t>
            </a:r>
          </a:p>
          <a:p>
            <a:pPr lvl="1"/>
            <a:r>
              <a:rPr lang="en-JM" b="1" dirty="0" smtClean="0"/>
              <a:t>Chain of command</a:t>
            </a:r>
          </a:p>
          <a:p>
            <a:pPr lvl="2"/>
            <a:r>
              <a:rPr lang="en-JM" b="1" dirty="0" smtClean="0"/>
              <a:t> Authority:</a:t>
            </a:r>
            <a:r>
              <a:rPr lang="en-JM" dirty="0" smtClean="0"/>
              <a:t> Refers to the rights inherent in a managerial position to tell people what to do and to expect them to do it</a:t>
            </a:r>
          </a:p>
          <a:p>
            <a:pPr lvl="2"/>
            <a:r>
              <a:rPr lang="en-JM" b="1" dirty="0" smtClean="0"/>
              <a:t>Responsibility:</a:t>
            </a:r>
            <a:r>
              <a:rPr lang="en-JM" dirty="0" smtClean="0"/>
              <a:t> The obligation to perform any assigned duties</a:t>
            </a:r>
          </a:p>
          <a:p>
            <a:pPr lvl="2"/>
            <a:r>
              <a:rPr lang="en-JM" b="1" dirty="0" smtClean="0"/>
              <a:t>Unity of command:</a:t>
            </a:r>
            <a:r>
              <a:rPr lang="en-JM" dirty="0" smtClean="0"/>
              <a:t> The management principle that each person should report to only one manager.</a:t>
            </a:r>
            <a:br>
              <a:rPr lang="en-JM" dirty="0" smtClean="0"/>
            </a:br>
            <a:endParaRPr lang="en-JM"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r>
              <a:rPr lang="en-JM" b="1" i="1" dirty="0" smtClean="0"/>
              <a:t> </a:t>
            </a:r>
          </a:p>
          <a:p>
            <a:pPr lvl="1">
              <a:buNone/>
            </a:pPr>
            <a:r>
              <a:rPr lang="en-JM" b="1" dirty="0" smtClean="0"/>
              <a:t>(4) Span of Control</a:t>
            </a:r>
            <a:r>
              <a:rPr lang="en-JM" dirty="0" smtClean="0"/>
              <a:t/>
            </a:r>
            <a:br>
              <a:rPr lang="en-JM" dirty="0" smtClean="0"/>
            </a:br>
            <a:r>
              <a:rPr lang="en-JM" dirty="0" smtClean="0"/>
              <a:t>It is important to a large degree because it determines the number of levels and managers an organisation has. Also, determines the number of employees a manager can efficiently and effectively manage.</a:t>
            </a:r>
            <a:br>
              <a:rPr lang="en-JM" dirty="0" smtClean="0"/>
            </a:br>
            <a:endParaRPr lang="en-JM"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Steps for Organising Departments</a:t>
            </a:r>
          </a:p>
          <a:p>
            <a:pPr lvl="1"/>
            <a:r>
              <a:rPr lang="en-JM" b="1" dirty="0" smtClean="0"/>
              <a:t>Define your Department’s Value Proposition</a:t>
            </a:r>
          </a:p>
          <a:p>
            <a:pPr lvl="2"/>
            <a:r>
              <a:rPr lang="en-JM" dirty="0" smtClean="0"/>
              <a:t>The value proposition provides the direction and ultimately the “bar” against which the department can be assessed. </a:t>
            </a:r>
          </a:p>
          <a:p>
            <a:pPr lvl="2"/>
            <a:r>
              <a:rPr lang="en-JM" b="1" dirty="0" smtClean="0"/>
              <a:t>A value statement </a:t>
            </a:r>
            <a:r>
              <a:rPr lang="en-JM" dirty="0" smtClean="0"/>
              <a:t>explains what you believe in and it’s really a set of values as you would expect, 5-7, that articulate what your team, the people in your organisation, believe in and hold true. I really like the analogy if we take the bus analogy</a:t>
            </a:r>
            <a:endParaRPr lang="en-JM"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buNone/>
            </a:pPr>
            <a:r>
              <a:rPr lang="en-JM" b="1" dirty="0" smtClean="0"/>
              <a:t>(5) Centralisation </a:t>
            </a:r>
          </a:p>
          <a:p>
            <a:pPr lvl="1">
              <a:buNone/>
            </a:pPr>
            <a:r>
              <a:rPr lang="en-JM" b="1" dirty="0" smtClean="0"/>
              <a:t>	</a:t>
            </a:r>
            <a:r>
              <a:rPr lang="en-JM" dirty="0" smtClean="0"/>
              <a:t>In </a:t>
            </a:r>
            <a:r>
              <a:rPr lang="en-JM" b="1" dirty="0" smtClean="0"/>
              <a:t>Centralisation</a:t>
            </a:r>
            <a:r>
              <a:rPr lang="en-JM" dirty="0" smtClean="0"/>
              <a:t> decisions making takes place at the upper levels of the organisation – senior management level.</a:t>
            </a:r>
            <a:endParaRPr lang="en-JM" b="1" dirty="0" smtClean="0"/>
          </a:p>
          <a:p>
            <a:pPr lvl="1"/>
            <a:endParaRPr lang="en-JM" dirty="0" smtClean="0"/>
          </a:p>
          <a:p>
            <a:endParaRPr lang="en-JM"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buNone/>
            </a:pPr>
            <a:r>
              <a:rPr lang="en-JM" b="1" dirty="0" smtClean="0"/>
              <a:t>    Centralisation:</a:t>
            </a:r>
            <a:r>
              <a:rPr lang="en-JM" b="1" i="1" dirty="0" smtClean="0"/>
              <a:t> </a:t>
            </a:r>
          </a:p>
          <a:p>
            <a:pPr lvl="1">
              <a:buNone/>
            </a:pPr>
            <a:r>
              <a:rPr lang="en-JM" b="1" i="1" dirty="0" smtClean="0"/>
              <a:t>		</a:t>
            </a:r>
            <a:r>
              <a:rPr lang="en-JM" b="1" dirty="0" smtClean="0"/>
              <a:t>The advantages</a:t>
            </a:r>
            <a:r>
              <a:rPr lang="en-JM" dirty="0" smtClean="0"/>
              <a:t> are (1) easier implementation of 	a common policy for the organisation (2) allows 	for a consistent strategy across the organisation 	(3) Prevents sub-units becoming too 	independent (4) Improved economies of scale 	and reduction in overhead costs (5) Greater use 	of specialisation (6) Improved decision making.</a:t>
            </a:r>
          </a:p>
          <a:p>
            <a:endParaRPr lang="en-JM"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buNone/>
            </a:pPr>
            <a:r>
              <a:rPr lang="en-JM" b="1" dirty="0" smtClean="0"/>
              <a:t>    Centralisation:</a:t>
            </a:r>
          </a:p>
          <a:p>
            <a:pPr lvl="2" fontAlgn="base"/>
            <a:r>
              <a:rPr lang="en-JM" b="1" dirty="0" smtClean="0"/>
              <a:t>Disadvantages: Centralisation can suffer from the negative effects of several layers of bureaucracy. </a:t>
            </a:r>
          </a:p>
          <a:p>
            <a:pPr lvl="2" fontAlgn="base"/>
            <a:r>
              <a:rPr lang="en-JM" b="1" dirty="0" smtClean="0"/>
              <a:t>Lack of authority down the hierarchy  may reduce the manager motivation</a:t>
            </a:r>
          </a:p>
          <a:p>
            <a:pPr lvl="2" fontAlgn="base"/>
            <a:r>
              <a:rPr lang="en-JM" b="1" dirty="0" smtClean="0"/>
              <a:t>Centralised structure  can limit the quality of communication up and down the hierarchy – employees prefer to share with their manager only</a:t>
            </a:r>
          </a:p>
          <a:p>
            <a:endParaRPr lang="en-JM"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Organisational Structure</a:t>
            </a:r>
          </a:p>
          <a:p>
            <a:pPr lvl="1">
              <a:buNone/>
            </a:pPr>
            <a:r>
              <a:rPr lang="en-JM" b="1" dirty="0" smtClean="0"/>
              <a:t>    Centralised Organisation:</a:t>
            </a:r>
          </a:p>
          <a:p>
            <a:pPr lvl="2" fontAlgn="base"/>
            <a:r>
              <a:rPr lang="en-JM" b="1" dirty="0" smtClean="0"/>
              <a:t>Disadvantages: Customer service  misses the flexibility and speed at decision making</a:t>
            </a:r>
            <a:endParaRPr lang="en-JM"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buNone/>
            </a:pPr>
            <a:r>
              <a:rPr lang="en-JM" b="1" dirty="0" smtClean="0"/>
              <a:t>	Decentralisation</a:t>
            </a:r>
            <a:endParaRPr lang="en-JM" dirty="0" smtClean="0"/>
          </a:p>
          <a:p>
            <a:pPr lvl="2"/>
            <a:r>
              <a:rPr lang="en-JM" b="1" dirty="0" smtClean="0"/>
              <a:t>An organisation wherein the decision-making authority does not sit with a central figure or group. Some decentralised organisations empower all levels within the hierarchy with decision influence.</a:t>
            </a:r>
          </a:p>
          <a:p>
            <a:pPr lvl="2">
              <a:buNone/>
            </a:pPr>
            <a:endParaRPr lang="en-JM" b="1" dirty="0" smtClean="0"/>
          </a:p>
          <a:p>
            <a:pPr lvl="1"/>
            <a:endParaRPr lang="en-JM"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latin typeface="Aharoni" pitchFamily="2" charset="-79"/>
              <a:cs typeface="Aharoni" pitchFamily="2" charset="-79"/>
            </a:endParaRPr>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buNone/>
            </a:pPr>
            <a:r>
              <a:rPr lang="en-JM" b="1" dirty="0" smtClean="0"/>
              <a:t>	 Decentralisation:</a:t>
            </a:r>
          </a:p>
          <a:p>
            <a:pPr lvl="2"/>
            <a:r>
              <a:rPr lang="en-JM" b="1" dirty="0" smtClean="0"/>
              <a:t> Advantages: </a:t>
            </a:r>
            <a:r>
              <a:rPr lang="en-JM" b="1" dirty="0" smtClean="0">
                <a:solidFill>
                  <a:schemeClr val="tx1">
                    <a:lumMod val="50000"/>
                    <a:lumOff val="50000"/>
                  </a:schemeClr>
                </a:solidFill>
              </a:rPr>
              <a:t>- </a:t>
            </a:r>
            <a:r>
              <a:rPr lang="en-JM" b="1" i="1" dirty="0" smtClean="0"/>
              <a:t>Empowering Employees</a:t>
            </a:r>
            <a:r>
              <a:rPr lang="en-JM" dirty="0" smtClean="0"/>
              <a:t>: Employees can be empowered by having more autonomy to make their own decisions, giving them a sense of importance and making them feel as if they have more input in the direction of the organization. It also allows them to make better use of the knowledge and experience they have gained and implement some of their own ideas.</a:t>
            </a:r>
          </a:p>
          <a:p>
            <a:pPr lvl="1"/>
            <a:endParaRPr lang="en-JM" b="1"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buNone/>
            </a:pPr>
            <a:r>
              <a:rPr lang="en-JM" b="1" dirty="0" smtClean="0"/>
              <a:t>	Decentralisation: </a:t>
            </a:r>
          </a:p>
          <a:p>
            <a:pPr lvl="2"/>
            <a:r>
              <a:rPr lang="en-JM" b="1" dirty="0" smtClean="0"/>
              <a:t>Advantages </a:t>
            </a:r>
            <a:r>
              <a:rPr lang="en-JM" b="1" dirty="0" smtClean="0">
                <a:solidFill>
                  <a:schemeClr val="tx1">
                    <a:lumMod val="50000"/>
                    <a:lumOff val="50000"/>
                  </a:schemeClr>
                </a:solidFill>
              </a:rPr>
              <a:t>-</a:t>
            </a:r>
            <a:r>
              <a:rPr lang="en-JM" b="1" i="1" dirty="0" smtClean="0"/>
              <a:t>Relieving the Burden</a:t>
            </a:r>
            <a:r>
              <a:rPr lang="en-JM" i="1" dirty="0" smtClean="0"/>
              <a:t>: </a:t>
            </a:r>
            <a:r>
              <a:rPr lang="en-JM" dirty="0" smtClean="0"/>
              <a:t>Decentralising takes some of the burden of daily business operations off the director or owner. When the director of  owner allows others to perform such tasks as hiring new employees or ordering supplies, this frees him/her up to spend more time on big-picture items, such as planning for expansion or meeting with important clients</a:t>
            </a:r>
          </a:p>
          <a:p>
            <a:pPr lvl="1"/>
            <a:endParaRPr lang="en-JM"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Decentralisation: </a:t>
            </a:r>
          </a:p>
          <a:p>
            <a:pPr lvl="2"/>
            <a:r>
              <a:rPr lang="en-JM" b="1" dirty="0" smtClean="0"/>
              <a:t>Advantages -</a:t>
            </a:r>
            <a:r>
              <a:rPr lang="en-JM" b="1" dirty="0" smtClean="0">
                <a:solidFill>
                  <a:schemeClr val="tx1">
                    <a:lumMod val="50000"/>
                    <a:lumOff val="50000"/>
                  </a:schemeClr>
                </a:solidFill>
              </a:rPr>
              <a:t> </a:t>
            </a:r>
            <a:r>
              <a:rPr lang="en-JM" b="1" i="1" dirty="0" smtClean="0"/>
              <a:t>Preparing for Emergencies</a:t>
            </a:r>
            <a:r>
              <a:rPr lang="en-JM" dirty="0" smtClean="0"/>
              <a:t>: A situation may arise where the business owner must be away from the business for an extended period time because of illness or another type of emergency. A decentralised structure provides a better chance that the organisation will maintain self-sufficiency because managers and employees are accustomed to working autonomously.</a:t>
            </a:r>
            <a:endParaRPr lang="en-JM"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Decentralisation:</a:t>
            </a:r>
          </a:p>
          <a:p>
            <a:pPr lvl="2"/>
            <a:r>
              <a:rPr lang="en-JM" b="1" dirty="0" smtClean="0"/>
              <a:t> Advantages -</a:t>
            </a:r>
            <a:r>
              <a:rPr lang="en-JM" b="1" i="1" dirty="0" smtClean="0"/>
              <a:t> More Efficient Decision-Making</a:t>
            </a:r>
            <a:r>
              <a:rPr lang="en-JM" i="1" dirty="0" smtClean="0"/>
              <a:t>: </a:t>
            </a:r>
            <a:r>
              <a:rPr lang="en-JM" dirty="0" smtClean="0"/>
              <a:t>A decentralized organisation is able to make decisions more quickly than one with a centralised structure. A manager often can make a decision without having to wait for it to go up a chain of command, allowing the organisation to react quickly to situations where fast action can mean the difference between gaining</a:t>
            </a:r>
            <a:r>
              <a:rPr lang="en-JM" b="1" dirty="0" smtClean="0">
                <a:solidFill>
                  <a:schemeClr val="tx1">
                    <a:lumMod val="50000"/>
                    <a:lumOff val="50000"/>
                  </a:schemeClr>
                </a:solidFill>
              </a:rPr>
              <a:t> </a:t>
            </a:r>
            <a:endParaRPr lang="en-JM"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Decentralisation:</a:t>
            </a:r>
          </a:p>
          <a:p>
            <a:pPr lvl="2"/>
            <a:r>
              <a:rPr lang="en-JM" b="1" dirty="0" smtClean="0"/>
              <a:t> Advantages </a:t>
            </a:r>
            <a:r>
              <a:rPr lang="en-JM" b="1" dirty="0" smtClean="0">
                <a:solidFill>
                  <a:schemeClr val="tx1">
                    <a:lumMod val="50000"/>
                    <a:lumOff val="50000"/>
                  </a:schemeClr>
                </a:solidFill>
              </a:rPr>
              <a:t>- </a:t>
            </a:r>
            <a:r>
              <a:rPr lang="en-JM" b="1" i="1" dirty="0" smtClean="0"/>
              <a:t>Ease of Expansion</a:t>
            </a:r>
            <a:r>
              <a:rPr lang="en-JM" dirty="0" smtClean="0"/>
              <a:t>: For a growing business, decentralisation can facilitate the process of expansion. For example, if expansion results in opening a new business unit in a different geographic area, decentralisation allows the new unit to operate as an independent entity, meaning it can react more easily to the specific needs of the area, such as deciding to sell products that appeal to the local market.</a:t>
            </a:r>
          </a:p>
          <a:p>
            <a:pPr lvl="1"/>
            <a:endParaRPr lang="en-JM"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Steps for Organising Departments</a:t>
            </a:r>
          </a:p>
          <a:p>
            <a:pPr lvl="1"/>
            <a:r>
              <a:rPr lang="en-JM" b="1" dirty="0" smtClean="0"/>
              <a:t>Define Core Processes </a:t>
            </a:r>
          </a:p>
          <a:p>
            <a:pPr lvl="2"/>
            <a:r>
              <a:rPr lang="en-JM" dirty="0" smtClean="0"/>
              <a:t> A Core Process represents HOW the group currently (and in the future) will achieve its Value Proposition</a:t>
            </a:r>
          </a:p>
          <a:p>
            <a:pPr lvl="1"/>
            <a:r>
              <a:rPr lang="en-JM" b="1" dirty="0" smtClean="0"/>
              <a:t>Name Jobs Needed</a:t>
            </a:r>
          </a:p>
          <a:p>
            <a:pPr lvl="2"/>
            <a:r>
              <a:rPr lang="en-JM" dirty="0" smtClean="0"/>
              <a:t>Identify of the jobs needed to execute those Core Processes. Here, we identify which jobs or positions are needed to complete each step of each process.</a:t>
            </a:r>
            <a:endParaRPr lang="en-JM"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fontScale="70000" lnSpcReduction="20000"/>
          </a:bodyPr>
          <a:lstStyle/>
          <a:p>
            <a:r>
              <a:rPr lang="en-JM" sz="4600" b="1" dirty="0" smtClean="0"/>
              <a:t>The Organisation Structure</a:t>
            </a:r>
          </a:p>
          <a:p>
            <a:pPr lvl="1"/>
            <a:r>
              <a:rPr lang="en-JM" sz="4000" dirty="0" smtClean="0"/>
              <a:t>Decentralised Organisation: </a:t>
            </a:r>
          </a:p>
          <a:p>
            <a:pPr lvl="2"/>
            <a:r>
              <a:rPr lang="en-JM" sz="3600" b="1" dirty="0" smtClean="0"/>
              <a:t>Disadvantages</a:t>
            </a:r>
            <a:r>
              <a:rPr lang="en-JM" sz="3600" dirty="0" smtClean="0"/>
              <a:t>: </a:t>
            </a:r>
            <a:r>
              <a:rPr lang="en-JM" sz="3600" b="1" dirty="0" smtClean="0"/>
              <a:t>Uniform policies not Followed</a:t>
            </a:r>
            <a:r>
              <a:rPr lang="en-JM" sz="3600" dirty="0" smtClean="0"/>
              <a:t>: Under decentralisation, it is not possible* to follow uniform policies and standardised procedures. Each manager will work and frame policies according to his talent</a:t>
            </a:r>
          </a:p>
          <a:p>
            <a:pPr lvl="2" fontAlgn="base"/>
            <a:r>
              <a:rPr lang="en-JM" sz="3600" b="1" dirty="0" smtClean="0"/>
              <a:t>Problem of Co-Ordination</a:t>
            </a:r>
            <a:r>
              <a:rPr lang="en-JM" sz="3600" dirty="0" smtClean="0"/>
              <a:t>: Decentralisation of authority creates problems of co-ordination as authority lies dispersed widely throughout the organisation.</a:t>
            </a:r>
          </a:p>
          <a:p>
            <a:pPr lvl="2" fontAlgn="base">
              <a:buNone/>
            </a:pPr>
            <a:r>
              <a:rPr lang="en-JM" sz="3600" dirty="0" smtClean="0"/>
              <a:t/>
            </a:r>
            <a:br>
              <a:rPr lang="en-JM" sz="3600" dirty="0" smtClean="0"/>
            </a:br>
            <a:endParaRPr lang="en-JM" sz="3600" dirty="0" smtClean="0"/>
          </a:p>
          <a:p>
            <a:pPr fontAlgn="base">
              <a:buNone/>
            </a:pPr>
            <a:endParaRPr lang="en-JM" b="1" dirty="0" smtClean="0"/>
          </a:p>
          <a:p>
            <a:pPr lvl="2"/>
            <a:endParaRPr lang="en-JM" dirty="0" smtClean="0"/>
          </a:p>
          <a:p>
            <a:pPr lvl="2"/>
            <a:endParaRPr lang="en-JM"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The Organisation Structure</a:t>
            </a:r>
          </a:p>
          <a:p>
            <a:pPr lvl="1"/>
            <a:r>
              <a:rPr lang="en-JM" dirty="0" smtClean="0"/>
              <a:t>Decentralised Organisation:</a:t>
            </a:r>
          </a:p>
          <a:p>
            <a:pPr lvl="2"/>
            <a:r>
              <a:rPr lang="en-JM" b="1" dirty="0" smtClean="0"/>
              <a:t>Disadvantages:</a:t>
            </a:r>
            <a:r>
              <a:rPr lang="en-JM" dirty="0" smtClean="0"/>
              <a:t> </a:t>
            </a:r>
            <a:r>
              <a:rPr lang="en-JM" sz="2400" b="1" dirty="0" smtClean="0"/>
              <a:t>More Financial Burden: </a:t>
            </a:r>
            <a:r>
              <a:rPr lang="en-JM" sz="2400" dirty="0" smtClean="0"/>
              <a:t>Decentralisation requires the employment of trained personnel to accept authority, it involves more financial burden and a small enterprise cannot afford to appoint experts in various fields.</a:t>
            </a:r>
          </a:p>
          <a:p>
            <a:pPr lvl="2"/>
            <a:r>
              <a:rPr lang="en-JM" sz="2400" b="1" dirty="0" smtClean="0"/>
              <a:t>Require Qualified Personnel: </a:t>
            </a:r>
            <a:r>
              <a:rPr lang="en-JM" sz="2400" dirty="0" smtClean="0"/>
              <a:t>Decentralisation becomes useless when there are no qualified and competent personnel</a:t>
            </a:r>
          </a:p>
          <a:p>
            <a:pPr lvl="2" fontAlgn="base"/>
            <a:endParaRPr lang="en-JM" dirty="0" smtClean="0"/>
          </a:p>
          <a:p>
            <a:pPr lvl="2"/>
            <a:endParaRPr lang="en-JM"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The Organisation Structure</a:t>
            </a:r>
          </a:p>
          <a:p>
            <a:pPr lvl="1"/>
            <a:r>
              <a:rPr lang="en-JM" dirty="0" smtClean="0"/>
              <a:t>Decentralised Organisation: </a:t>
            </a:r>
          </a:p>
          <a:p>
            <a:pPr lvl="2"/>
            <a:r>
              <a:rPr lang="en-JM" sz="2800" b="1" dirty="0" smtClean="0"/>
              <a:t>Disadvantages</a:t>
            </a:r>
            <a:r>
              <a:rPr lang="en-JM" sz="2800" dirty="0" smtClean="0"/>
              <a:t> :</a:t>
            </a:r>
            <a:r>
              <a:rPr lang="en-JM" sz="3200" dirty="0" smtClean="0"/>
              <a:t> </a:t>
            </a:r>
            <a:r>
              <a:rPr lang="en-JM" sz="2800" b="1" dirty="0" smtClean="0"/>
              <a:t>Conflict: </a:t>
            </a:r>
            <a:r>
              <a:rPr lang="en-JM" sz="2800" dirty="0" smtClean="0"/>
              <a:t>Decentralisation puts more pressure on divisional heads to realise profits at any cost. Often in meeting their new profit plans, bring conflicts among managers. </a:t>
            </a:r>
          </a:p>
          <a:p>
            <a:pPr lvl="2"/>
            <a:endParaRPr lang="en-JM" sz="3200"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r>
              <a:rPr lang="en-JM" b="1" dirty="0" smtClean="0"/>
              <a:t>(6) Formulisation: </a:t>
            </a:r>
          </a:p>
          <a:p>
            <a:pPr lvl="2"/>
            <a:r>
              <a:rPr lang="en-JM" b="1" dirty="0" smtClean="0"/>
              <a:t>Defined </a:t>
            </a:r>
            <a:r>
              <a:rPr lang="en-JM" dirty="0" smtClean="0"/>
              <a:t>The final element of organisational structure  It is the extent to which rules and procedures are followed in an organisation. The degree to which organisations standardise behaviour through rules, procedures, formal training, and related mechanisms.</a:t>
            </a:r>
            <a:endParaRPr lang="en-JM"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Organisational Structure</a:t>
            </a:r>
          </a:p>
          <a:p>
            <a:pPr lvl="1">
              <a:buNone/>
            </a:pPr>
            <a:r>
              <a:rPr lang="en-JM" b="1" dirty="0" smtClean="0"/>
              <a:t>	Formulisation:</a:t>
            </a:r>
          </a:p>
          <a:p>
            <a:pPr lvl="1"/>
            <a:r>
              <a:rPr lang="en-JM" b="1" dirty="0" smtClean="0"/>
              <a:t> Advantages: </a:t>
            </a:r>
          </a:p>
          <a:p>
            <a:pPr lvl="2"/>
            <a:r>
              <a:rPr lang="en-JM" dirty="0" smtClean="0"/>
              <a:t>Formalisation makes the process of succession routine.</a:t>
            </a:r>
          </a:p>
          <a:p>
            <a:pPr lvl="2"/>
            <a:r>
              <a:rPr lang="en-JM" dirty="0" smtClean="0"/>
              <a:t>Increase the rationality of organisation.</a:t>
            </a:r>
          </a:p>
          <a:p>
            <a:pPr lvl="2"/>
            <a:r>
              <a:rPr lang="en-JM" dirty="0" smtClean="0"/>
              <a:t>Make explicit and visible the structure of relationships among organisational participants.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b="1" dirty="0"/>
          </a:p>
        </p:txBody>
      </p:sp>
      <p:sp>
        <p:nvSpPr>
          <p:cNvPr id="3" name="Content Placeholder 2"/>
          <p:cNvSpPr>
            <a:spLocks noGrp="1"/>
          </p:cNvSpPr>
          <p:nvPr>
            <p:ph sz="quarter" idx="1"/>
          </p:nvPr>
        </p:nvSpPr>
        <p:spPr/>
        <p:txBody>
          <a:bodyPr/>
          <a:lstStyle/>
          <a:p>
            <a:r>
              <a:rPr lang="en-JM" b="1" dirty="0" smtClean="0"/>
              <a:t>Organisational Structure</a:t>
            </a:r>
          </a:p>
          <a:p>
            <a:pPr lvl="1">
              <a:buNone/>
            </a:pPr>
            <a:r>
              <a:rPr lang="en-JM" b="1" dirty="0" smtClean="0"/>
              <a:t>	Formulisation: </a:t>
            </a:r>
          </a:p>
          <a:p>
            <a:pPr lvl="2"/>
            <a:r>
              <a:rPr lang="en-JM" b="1" dirty="0" smtClean="0"/>
              <a:t>Disadvantages :</a:t>
            </a:r>
            <a:r>
              <a:rPr lang="en-JM" dirty="0" smtClean="0"/>
              <a:t>Employees are not allowed to exercise their own judgment</a:t>
            </a:r>
          </a:p>
          <a:p>
            <a:pPr lvl="2"/>
            <a:r>
              <a:rPr lang="en-JM" dirty="0" smtClean="0"/>
              <a:t>Discrimination of work load between employees</a:t>
            </a:r>
          </a:p>
          <a:p>
            <a:pPr lvl="2"/>
            <a:r>
              <a:rPr lang="en-JM" dirty="0" smtClean="0"/>
              <a:t>Formal structures are the norms and behaviours that exist regardless of individuals involvement.</a:t>
            </a:r>
          </a:p>
          <a:p>
            <a:pPr lvl="2"/>
            <a:endParaRPr lang="en-JM"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dirty="0" smtClean="0"/>
              <a:t>A critical success factor in organisation has to do with organising employees. The questions that should be considered are:</a:t>
            </a:r>
          </a:p>
          <a:p>
            <a:pPr lvl="2"/>
            <a:r>
              <a:rPr lang="en-JM" dirty="0" smtClean="0"/>
              <a:t>Why organise employees and</a:t>
            </a:r>
          </a:p>
          <a:p>
            <a:pPr lvl="2"/>
            <a:r>
              <a:rPr lang="en-JM" dirty="0" smtClean="0"/>
              <a:t>How  do one go about organising employees for efficiency?</a:t>
            </a:r>
          </a:p>
          <a:p>
            <a:pPr lvl="1"/>
            <a:r>
              <a:rPr lang="en-JM" dirty="0" smtClean="0"/>
              <a:t>We will explore these questions in a moment.</a:t>
            </a:r>
          </a:p>
          <a:p>
            <a:pPr lvl="1"/>
            <a:endParaRPr lang="en-JM"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Why organise employees?</a:t>
            </a:r>
          </a:p>
          <a:p>
            <a:pPr lvl="2"/>
            <a:r>
              <a:rPr lang="en-JM" sz="2800" b="1" dirty="0" smtClean="0"/>
              <a:t>You will put customers at ease: </a:t>
            </a:r>
            <a:r>
              <a:rPr lang="en-JM" sz="2800" dirty="0" smtClean="0"/>
              <a:t> your clients will be at the mercy of your employees' ability to process information fast. When your workers have their tools within easy reach, they can impress your clients with faster service.</a:t>
            </a:r>
          </a:p>
          <a:p>
            <a:endParaRPr lang="en-JM"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Why organise employees?</a:t>
            </a:r>
          </a:p>
          <a:p>
            <a:pPr marL="1257300" lvl="4" indent="-342900"/>
            <a:r>
              <a:rPr lang="en-JM" sz="2400" b="1" dirty="0" smtClean="0"/>
              <a:t>Employees Will Work More Efficiently: </a:t>
            </a:r>
            <a:r>
              <a:rPr lang="en-JM" sz="2400" dirty="0" smtClean="0"/>
              <a:t>Your employees need an organised space to perform their jobs efficiently. When your employees have easy access to their workplace essentials, they can spend more time on tasks that increase profitability. Having a clean work area minimises distractions and allows your employees to focus on the duties at hand. In this way, you get a bigger return on your labour investment, improving your bottom line.</a:t>
            </a:r>
          </a:p>
          <a:p>
            <a:endParaRPr lang="en-JM"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Why organise employees?</a:t>
            </a:r>
          </a:p>
          <a:p>
            <a:pPr marL="1257300" lvl="4" indent="-342900"/>
            <a:r>
              <a:rPr lang="en-JM" sz="2400" b="1" dirty="0" smtClean="0"/>
              <a:t>Employees Will Feel Happier Coming to Work</a:t>
            </a:r>
            <a:r>
              <a:rPr lang="en-JM" sz="2400" dirty="0" smtClean="0"/>
              <a:t>: When your employees are greeted by an organised workspace, they feel more organised and have an easier time getting a start on the day. As deadlines loom, your employees have enough stress without having to search for the right tools to get the job done. You can help avoid mental breakdowns by encouraging employees to create a clean, well-put-together workspace at the end of each day.</a:t>
            </a:r>
          </a:p>
          <a:p>
            <a:endParaRPr lang="en-JM"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Steps for Organising Departments</a:t>
            </a:r>
          </a:p>
          <a:p>
            <a:pPr lvl="1"/>
            <a:r>
              <a:rPr lang="en-JM" b="1" dirty="0" smtClean="0"/>
              <a:t>Collect Culture (Work Support) Data </a:t>
            </a:r>
          </a:p>
          <a:p>
            <a:pPr lvl="2"/>
            <a:r>
              <a:rPr lang="en-JM" dirty="0" smtClean="0"/>
              <a:t>The information for the culture can be collected and identified while doing the process and job model definition described above. Workers and managers are asked, as the core processes and jobs are being defined, “What exists that gets in the way of doing work?” and, “What needs to be added to help get the work done better?”</a:t>
            </a:r>
            <a:endParaRPr lang="en-JM"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Why organise employees?</a:t>
            </a:r>
          </a:p>
          <a:p>
            <a:pPr marL="1257300" lvl="4" indent="-342900"/>
            <a:r>
              <a:rPr lang="en-JM" sz="2400" b="1" dirty="0" smtClean="0"/>
              <a:t>Employees Will Be Prepared: </a:t>
            </a:r>
            <a:r>
              <a:rPr lang="en-JM" sz="2400" dirty="0" smtClean="0"/>
              <a:t>When a client shows up unexpectedly for an emergency meeting, your employees need to know where their files are fast. Employees should be able to just grab the files they need without making clients wait.</a:t>
            </a:r>
          </a:p>
          <a:p>
            <a:endParaRPr lang="en-JM"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Why organise employees?</a:t>
            </a:r>
          </a:p>
          <a:p>
            <a:pPr marL="1257300" lvl="4" indent="-342900"/>
            <a:r>
              <a:rPr lang="en-JM" sz="2800" b="1" dirty="0" smtClean="0"/>
              <a:t>Employees Will Be Prepared: </a:t>
            </a:r>
            <a:r>
              <a:rPr lang="en-JM" sz="2800" dirty="0" smtClean="0"/>
              <a:t>Employees need quick access to emergency supplies. Keeping your first aid kit, extinguisher or portable ECG machine in a consistent location is important for employee safety. Supplies must not just be in a predictable location, they must also be easily accessible.</a:t>
            </a:r>
            <a:endParaRPr lang="en-JM" sz="2800" b="1" dirty="0" smtClean="0"/>
          </a:p>
          <a:p>
            <a:endParaRPr lang="en-JM"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dirty="0" smtClean="0"/>
              <a:t>When organising employees the Human Resource Management unit has to take a number of things into consideration because each decision it makes has to be in sync with the end game of the organisation -  profit or and others objectives , such as  poverty alleviation, customer </a:t>
            </a:r>
            <a:r>
              <a:rPr lang="en-JM" dirty="0" err="1" smtClean="0"/>
              <a:t>satisfaction,etc</a:t>
            </a:r>
            <a:r>
              <a:rPr lang="en-JM" dirty="0" smtClean="0"/>
              <a:t>.</a:t>
            </a:r>
          </a:p>
          <a:p>
            <a:pPr lvl="1"/>
            <a:endParaRPr lang="en-JM" b="1" dirty="0" smtClean="0"/>
          </a:p>
          <a:p>
            <a:endParaRPr lang="en-JM"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sz="2800" b="1" dirty="0" smtClean="0"/>
              <a:t>Be clear about the </a:t>
            </a:r>
            <a:r>
              <a:rPr lang="en-JM" sz="2800" b="1" i="1" dirty="0" smtClean="0"/>
              <a:t>vision </a:t>
            </a:r>
            <a:r>
              <a:rPr lang="en-JM" sz="2800" dirty="0" smtClean="0"/>
              <a:t>A mission statement sets out the purpose of an organisation. A vision goes further. It paints a picture in clear language of where the organisation is going, linked to the behaviours it expects of everyone in the organisation and</a:t>
            </a:r>
          </a:p>
          <a:p>
            <a:pPr>
              <a:buNone/>
            </a:pPr>
            <a:endParaRPr lang="en-JM"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b="1" dirty="0" smtClean="0"/>
              <a:t>Be clear about the Mission: </a:t>
            </a:r>
            <a:r>
              <a:rPr lang="en-JM" dirty="0" smtClean="0"/>
              <a:t>A mission statement defines what an organisation is, why it exists, its reason for being. At a minimum, your mission define who your primary customers are, identify the products and services you produce, and describe the geographical location in which you operate.</a:t>
            </a:r>
          </a:p>
          <a:p>
            <a:pPr lvl="2"/>
            <a:endParaRPr lang="en-JM" b="1" dirty="0" smtClean="0"/>
          </a:p>
          <a:p>
            <a:endParaRPr lang="en-JM"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Organising Employees</a:t>
            </a:r>
          </a:p>
          <a:p>
            <a:pPr lvl="1"/>
            <a:r>
              <a:rPr lang="en-JM" b="1" dirty="0" smtClean="0"/>
              <a:t>How do you organise employees?</a:t>
            </a:r>
          </a:p>
          <a:p>
            <a:pPr lvl="2"/>
            <a:r>
              <a:rPr lang="en-JM" b="1" dirty="0" smtClean="0"/>
              <a:t>Get a feel of the climate of the unit</a:t>
            </a:r>
            <a:r>
              <a:rPr lang="en-JM" dirty="0" smtClean="0"/>
              <a:t> – have an up-front close-up talk with each employee to ascertain what the unit has accomplished, what has not been completed, the strength and weakness of the unit, what can each employee do to advance the unit</a:t>
            </a:r>
          </a:p>
          <a:p>
            <a:pPr lvl="2"/>
            <a:endParaRPr lang="en-JM" b="1" dirty="0" smtClean="0"/>
          </a:p>
          <a:p>
            <a:endParaRPr lang="en-JM"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dirty="0" smtClean="0"/>
              <a:t>Enquire about employees’ expectations of you the supervisor.  As soon as you have assumed responsibility of the unit, check out what are the training needs and career goals of employees. This encounter supply you with significant tools with which to organise employees.</a:t>
            </a:r>
            <a:endParaRPr lang="en-JM" b="1" dirty="0" smtClean="0"/>
          </a:p>
          <a:p>
            <a:endParaRPr lang="en-JM"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b="1" dirty="0" smtClean="0"/>
              <a:t>Know where the jobs/positions are: </a:t>
            </a:r>
            <a:r>
              <a:rPr lang="en-JM" dirty="0" smtClean="0"/>
              <a:t>Discussions with the supervisors must take place to ascertain the need/urgency for the vacancy to be filled </a:t>
            </a:r>
          </a:p>
          <a:p>
            <a:pPr lvl="2"/>
            <a:r>
              <a:rPr lang="en-JM" b="1" dirty="0" smtClean="0"/>
              <a:t>Ensure that Job Descriptions are up-to-date: </a:t>
            </a:r>
            <a:r>
              <a:rPr lang="en-JM" dirty="0" smtClean="0"/>
              <a:t>Job descriptions  speak to the specifics of the work in terms of  point of operation, grade, reporting relationship, job purpose, general and technical aspects of the work.</a:t>
            </a:r>
          </a:p>
          <a:p>
            <a:pPr lvl="2">
              <a:buNone/>
            </a:pPr>
            <a:endParaRPr lang="en-JM" b="1" dirty="0" smtClean="0"/>
          </a:p>
          <a:p>
            <a:endParaRPr lang="en-JM"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b="1" i="1" dirty="0" smtClean="0"/>
              <a:t>Recruitment/Selection of Employees: </a:t>
            </a:r>
            <a:r>
              <a:rPr lang="en-JM" dirty="0" smtClean="0"/>
              <a:t>This is a critical area of organising and to ensure the best selection of employees the Human Resource Management  unit along with the managers/supervisors of the different units must engage a selection process called  </a:t>
            </a:r>
            <a:r>
              <a:rPr lang="en-JM" b="1" i="1" dirty="0" smtClean="0"/>
              <a:t>Assessment Centre</a:t>
            </a:r>
            <a:r>
              <a:rPr lang="en-JM" dirty="0" smtClean="0"/>
              <a:t>. This process is more than the traditional interview. It involves a number of activities to check out employees’ suitability and may include interview, tests, case study, etc.</a:t>
            </a:r>
            <a:endParaRPr lang="en-JM" b="1" dirty="0" smtClean="0"/>
          </a:p>
          <a:p>
            <a:endParaRPr lang="en-JM" dirty="0" smtClean="0"/>
          </a:p>
          <a:p>
            <a:endParaRPr lang="en-JM" dirty="0" smtClean="0"/>
          </a:p>
          <a:p>
            <a:endParaRPr lang="en-JM"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b="1" i="1" dirty="0" smtClean="0"/>
              <a:t>Placement: </a:t>
            </a:r>
            <a:r>
              <a:rPr lang="en-JM" dirty="0" smtClean="0"/>
              <a:t>Putting the employee in the position (job) for which he/she is most suited is both a social and economic strategy – less stress for the employee, less management by the supervisor and greater efficiency</a:t>
            </a:r>
          </a:p>
          <a:p>
            <a:pPr lvl="1"/>
            <a:endParaRPr lang="en-JM" b="1" dirty="0" smtClean="0"/>
          </a:p>
          <a:p>
            <a:endParaRPr lang="en-JM"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Steps for Organising Departments</a:t>
            </a:r>
          </a:p>
          <a:p>
            <a:pPr lvl="1"/>
            <a:r>
              <a:rPr lang="en-JM" b="1" dirty="0" smtClean="0"/>
              <a:t>Collect Culture (Work Support) Data</a:t>
            </a:r>
            <a:r>
              <a:rPr lang="en-JM" dirty="0" smtClean="0"/>
              <a:t>: Such data when graphically arranged , according to where and how it impacts inputs, conditions, process steps, and feedback, becomes a powerful </a:t>
            </a:r>
            <a:r>
              <a:rPr lang="en-JM" b="1" i="1" dirty="0" smtClean="0"/>
              <a:t>tool in communicating employees’ needs for organizational support to management for establishing, maintaining, or improving</a:t>
            </a:r>
            <a:r>
              <a:rPr lang="en-JM" dirty="0" smtClean="0"/>
              <a:t>. It also helps to reinforce what management is already currently doing well, so they will continue doing it even during the changes that are imminent. </a:t>
            </a:r>
          </a:p>
          <a:p>
            <a:pPr lvl="1"/>
            <a:endParaRPr lang="en-JM" dirty="0" smtClean="0"/>
          </a:p>
          <a:p>
            <a:endParaRPr lang="en-JM"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normAutofit/>
          </a:bodyPr>
          <a:lstStyle/>
          <a:p>
            <a:r>
              <a:rPr lang="en-JM" b="1" dirty="0" smtClean="0"/>
              <a:t>Organising Employees</a:t>
            </a:r>
          </a:p>
          <a:p>
            <a:pPr lvl="1"/>
            <a:r>
              <a:rPr lang="en-JM" b="1" dirty="0" smtClean="0"/>
              <a:t>How do you organise employees?</a:t>
            </a:r>
          </a:p>
          <a:p>
            <a:pPr lvl="2"/>
            <a:r>
              <a:rPr lang="en-JM" b="1" dirty="0" smtClean="0"/>
              <a:t>Performance Management System</a:t>
            </a:r>
            <a:r>
              <a:rPr lang="en-JM" dirty="0" smtClean="0"/>
              <a:t>: Use this system to assist you in making decisions about training, delegated arrangements, acting appointments, promotion and special assignments. It allows you to communicate with employees thus understanding what they will like to do and where they can perform at their best.</a:t>
            </a:r>
          </a:p>
          <a:p>
            <a:pPr lvl="1"/>
            <a:endParaRPr lang="en-JM" b="1" dirty="0" smtClean="0"/>
          </a:p>
          <a:p>
            <a:endParaRPr lang="en-JM" dirty="0" smtClean="0"/>
          </a:p>
          <a:p>
            <a:endParaRPr lang="en-JM"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pPr marL="342900" lvl="2" indent="-342900"/>
            <a:r>
              <a:rPr lang="en-JM" sz="3200" b="1" dirty="0" smtClean="0"/>
              <a:t>Organising Employees </a:t>
            </a:r>
          </a:p>
          <a:p>
            <a:pPr marL="800100" lvl="3" indent="-342900"/>
            <a:r>
              <a:rPr lang="en-JM" sz="3000" b="1" dirty="0" smtClean="0"/>
              <a:t>How do you organise employees?</a:t>
            </a:r>
            <a:r>
              <a:rPr lang="en-JM" b="1" i="1" dirty="0" smtClean="0"/>
              <a:t> </a:t>
            </a:r>
          </a:p>
          <a:p>
            <a:pPr marL="1257300" lvl="4" indent="-342900"/>
            <a:r>
              <a:rPr lang="en-JM" sz="2800" b="1" i="1" dirty="0" smtClean="0"/>
              <a:t>Establishing Work Plans: </a:t>
            </a:r>
            <a:r>
              <a:rPr lang="en-JM" sz="2800" dirty="0" smtClean="0"/>
              <a:t>Current trend at the workplace is to plan what employees will do for a particular period of time. Work plans are developed by the supervisor and employee.</a:t>
            </a:r>
          </a:p>
          <a:p>
            <a:pPr>
              <a:buNone/>
            </a:pPr>
            <a:endParaRPr lang="en-JM"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lvl="2"/>
            <a:r>
              <a:rPr lang="en-JM" dirty="0" smtClean="0"/>
              <a:t>Group Activity</a:t>
            </a:r>
          </a:p>
          <a:p>
            <a:pPr lvl="2"/>
            <a:r>
              <a:rPr lang="en-JM" dirty="0" smtClean="0"/>
              <a:t>What organising </a:t>
            </a:r>
            <a:r>
              <a:rPr lang="en-JM" i="1" dirty="0" smtClean="0"/>
              <a:t>decisions</a:t>
            </a:r>
            <a:r>
              <a:rPr lang="en-JM" dirty="0" smtClean="0"/>
              <a:t> can be made based on performance appraisal information?</a:t>
            </a:r>
          </a:p>
          <a:p>
            <a:pPr lvl="2"/>
            <a:r>
              <a:rPr lang="en-JM" dirty="0" smtClean="0"/>
              <a:t>Choose a decision and say how you will implement it in terms of organising employees.</a:t>
            </a:r>
          </a:p>
          <a:p>
            <a:pPr lvl="2"/>
            <a:r>
              <a:rPr lang="en-JM" dirty="0" smtClean="0"/>
              <a:t>Time: 12 minutes</a:t>
            </a:r>
          </a:p>
          <a:p>
            <a:pPr lvl="2"/>
            <a:r>
              <a:rPr lang="en-JM" dirty="0" smtClean="0"/>
              <a:t>Group Share with the class your decisions and implementation of decision.</a:t>
            </a:r>
          </a:p>
          <a:p>
            <a:endParaRPr lang="en-JM"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sz="2800" b="1" dirty="0" smtClean="0"/>
              <a:t>How do you organise employees?</a:t>
            </a:r>
          </a:p>
          <a:p>
            <a:pPr lvl="2"/>
            <a:r>
              <a:rPr lang="en-JM" sz="2800" b="1" i="1" dirty="0" smtClean="0"/>
              <a:t>Team-working: Team work</a:t>
            </a:r>
            <a:r>
              <a:rPr lang="en-JM" sz="2800" dirty="0" smtClean="0"/>
              <a:t> involves organising employees into teams based on a distinct product, part of a process, or service – often cutting across existing functional divides. </a:t>
            </a:r>
          </a:p>
          <a:p>
            <a:pPr lvl="2">
              <a:buNone/>
            </a:pPr>
            <a:endParaRPr lang="en-JM" sz="2800" b="1" dirty="0" smtClean="0"/>
          </a:p>
          <a:p>
            <a:endParaRPr lang="en-JM"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Organising Employees</a:t>
            </a:r>
          </a:p>
          <a:p>
            <a:pPr lvl="1"/>
            <a:r>
              <a:rPr lang="en-JM" b="1" dirty="0" smtClean="0"/>
              <a:t>How do you organise employees</a:t>
            </a:r>
          </a:p>
          <a:p>
            <a:pPr marL="1200150" lvl="3" indent="-342900"/>
            <a:r>
              <a:rPr lang="en-JM" sz="2400" b="1" dirty="0" smtClean="0"/>
              <a:t>Team-working:</a:t>
            </a:r>
            <a:r>
              <a:rPr lang="en-JM" sz="2400" b="1" i="1" dirty="0" smtClean="0"/>
              <a:t> </a:t>
            </a:r>
            <a:r>
              <a:rPr lang="en-JM" sz="2400" dirty="0" smtClean="0"/>
              <a:t>Why move to team-working? </a:t>
            </a:r>
          </a:p>
          <a:p>
            <a:pPr lvl="2"/>
            <a:r>
              <a:rPr lang="en-JM" sz="2400" dirty="0" smtClean="0"/>
              <a:t>Teamwork can increase competitiveness by: </a:t>
            </a:r>
          </a:p>
          <a:p>
            <a:pPr lvl="3"/>
            <a:r>
              <a:rPr lang="en-JM" sz="2400" b="1" dirty="0" smtClean="0"/>
              <a:t> Improving productivity </a:t>
            </a:r>
          </a:p>
          <a:p>
            <a:pPr lvl="3"/>
            <a:r>
              <a:rPr lang="en-JM" sz="2400" b="1" dirty="0" smtClean="0"/>
              <a:t> Improving quality and encouraging innovation </a:t>
            </a:r>
          </a:p>
          <a:p>
            <a:pPr lvl="3"/>
            <a:r>
              <a:rPr lang="en-JM" sz="2400" b="1" dirty="0" smtClean="0"/>
              <a:t> Taking advantage of the opportunities provided by technological advances </a:t>
            </a:r>
          </a:p>
          <a:p>
            <a:pPr lvl="3"/>
            <a:r>
              <a:rPr lang="en-JM" sz="2400" b="1" dirty="0" smtClean="0"/>
              <a:t> Improving employee motivation and commitment.</a:t>
            </a:r>
          </a:p>
          <a:p>
            <a:pPr lvl="2"/>
            <a:endParaRPr lang="en-JM"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JM" dirty="0" smtClean="0">
                <a:latin typeface="Aharoni" pitchFamily="2" charset="-79"/>
                <a:cs typeface="Aharoni" pitchFamily="2" charset="-79"/>
              </a:rPr>
              <a:t>Organising Effective Departments</a:t>
            </a:r>
            <a:endParaRPr lang="en-JM" dirty="0"/>
          </a:p>
        </p:txBody>
      </p:sp>
      <p:sp>
        <p:nvSpPr>
          <p:cNvPr id="3" name="Content Placeholder 2"/>
          <p:cNvSpPr>
            <a:spLocks noGrp="1"/>
          </p:cNvSpPr>
          <p:nvPr>
            <p:ph sz="quarter" idx="1"/>
          </p:nvPr>
        </p:nvSpPr>
        <p:spPr/>
        <p:txBody>
          <a:bodyPr/>
          <a:lstStyle/>
          <a:p>
            <a:r>
              <a:rPr lang="en-JM" b="1" dirty="0" smtClean="0"/>
              <a:t>Steps for Organising Departments</a:t>
            </a:r>
          </a:p>
          <a:p>
            <a:pPr lvl="1"/>
            <a:r>
              <a:rPr lang="en-JM" b="1" dirty="0" smtClean="0"/>
              <a:t>Develop Organisational Structure</a:t>
            </a:r>
          </a:p>
          <a:p>
            <a:pPr lvl="1"/>
            <a:r>
              <a:rPr lang="en-JM" b="1" dirty="0" smtClean="0"/>
              <a:t>Assess the Effectiveness of the organising Process</a:t>
            </a:r>
            <a:endParaRPr lang="en-JM"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1541</TotalTime>
  <Words>3774</Words>
  <Application>Microsoft Office PowerPoint</Application>
  <PresentationFormat>On-screen Show (4:3)</PresentationFormat>
  <Paragraphs>391</Paragraphs>
  <Slides>84</Slides>
  <Notes>0</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Median</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lpstr>Organising Effective Departments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Process (2)</dc:title>
  <dc:creator>clyde stewart</dc:creator>
  <cp:lastModifiedBy>clyde stewart</cp:lastModifiedBy>
  <cp:revision>113</cp:revision>
  <dcterms:created xsi:type="dcterms:W3CDTF">2015-10-05T02:06:24Z</dcterms:created>
  <dcterms:modified xsi:type="dcterms:W3CDTF">2017-05-10T06:52:02Z</dcterms:modified>
</cp:coreProperties>
</file>